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ya w" userId="fe4660c00ff49cdd" providerId="LiveId" clId="{411E3C89-D27E-4C49-89CC-BC2A18B52D2F}"/>
    <pc:docChg chg="custSel modSld">
      <pc:chgData name="darya w" userId="fe4660c00ff49cdd" providerId="LiveId" clId="{411E3C89-D27E-4C49-89CC-BC2A18B52D2F}" dt="2023-10-15T01:30:50.103" v="52" actId="20577"/>
      <pc:docMkLst>
        <pc:docMk/>
      </pc:docMkLst>
      <pc:sldChg chg="modSp mod">
        <pc:chgData name="darya w" userId="fe4660c00ff49cdd" providerId="LiveId" clId="{411E3C89-D27E-4C49-89CC-BC2A18B52D2F}" dt="2023-10-15T01:25:59.093" v="23" actId="20577"/>
        <pc:sldMkLst>
          <pc:docMk/>
          <pc:sldMk cId="0" sldId="256"/>
        </pc:sldMkLst>
        <pc:spChg chg="mod">
          <ac:chgData name="darya w" userId="fe4660c00ff49cdd" providerId="LiveId" clId="{411E3C89-D27E-4C49-89CC-BC2A18B52D2F}" dt="2023-10-15T01:25:59.093" v="23" actId="20577"/>
          <ac:spMkLst>
            <pc:docMk/>
            <pc:sldMk cId="0" sldId="256"/>
            <ac:spMk id="4" creationId="{00000000-0000-0000-0000-000000000000}"/>
          </ac:spMkLst>
        </pc:spChg>
      </pc:sldChg>
      <pc:sldChg chg="modSp mod">
        <pc:chgData name="darya w" userId="fe4660c00ff49cdd" providerId="LiveId" clId="{411E3C89-D27E-4C49-89CC-BC2A18B52D2F}" dt="2023-10-15T01:26:33.464" v="27" actId="20577"/>
        <pc:sldMkLst>
          <pc:docMk/>
          <pc:sldMk cId="0" sldId="258"/>
        </pc:sldMkLst>
        <pc:spChg chg="mod">
          <ac:chgData name="darya w" userId="fe4660c00ff49cdd" providerId="LiveId" clId="{411E3C89-D27E-4C49-89CC-BC2A18B52D2F}" dt="2023-10-15T01:26:33.464" v="27" actId="20577"/>
          <ac:spMkLst>
            <pc:docMk/>
            <pc:sldMk cId="0" sldId="258"/>
            <ac:spMk id="12" creationId="{00000000-0000-0000-0000-000000000000}"/>
          </ac:spMkLst>
        </pc:spChg>
      </pc:sldChg>
      <pc:sldChg chg="modSp mod">
        <pc:chgData name="darya w" userId="fe4660c00ff49cdd" providerId="LiveId" clId="{411E3C89-D27E-4C49-89CC-BC2A18B52D2F}" dt="2023-10-15T01:26:57.853" v="28" actId="113"/>
        <pc:sldMkLst>
          <pc:docMk/>
          <pc:sldMk cId="0" sldId="261"/>
        </pc:sldMkLst>
        <pc:graphicFrameChg chg="modGraphic">
          <ac:chgData name="darya w" userId="fe4660c00ff49cdd" providerId="LiveId" clId="{411E3C89-D27E-4C49-89CC-BC2A18B52D2F}" dt="2023-10-15T01:26:57.853" v="28" actId="113"/>
          <ac:graphicFrameMkLst>
            <pc:docMk/>
            <pc:sldMk cId="0" sldId="261"/>
            <ac:graphicFrameMk id="3" creationId="{00000000-0000-0000-0000-000000000000}"/>
          </ac:graphicFrameMkLst>
        </pc:graphicFrameChg>
      </pc:sldChg>
      <pc:sldChg chg="modSp mod">
        <pc:chgData name="darya w" userId="fe4660c00ff49cdd" providerId="LiveId" clId="{411E3C89-D27E-4C49-89CC-BC2A18B52D2F}" dt="2023-10-15T01:28:27.519" v="29" actId="113"/>
        <pc:sldMkLst>
          <pc:docMk/>
          <pc:sldMk cId="0" sldId="262"/>
        </pc:sldMkLst>
        <pc:graphicFrameChg chg="modGraphic">
          <ac:chgData name="darya w" userId="fe4660c00ff49cdd" providerId="LiveId" clId="{411E3C89-D27E-4C49-89CC-BC2A18B52D2F}" dt="2023-10-15T01:28:27.519" v="29" actId="113"/>
          <ac:graphicFrameMkLst>
            <pc:docMk/>
            <pc:sldMk cId="0" sldId="262"/>
            <ac:graphicFrameMk id="3" creationId="{00000000-0000-0000-0000-000000000000}"/>
          </ac:graphicFrameMkLst>
        </pc:graphicFrameChg>
      </pc:sldChg>
      <pc:sldChg chg="addSp delSp modSp mod">
        <pc:chgData name="darya w" userId="fe4660c00ff49cdd" providerId="LiveId" clId="{411E3C89-D27E-4C49-89CC-BC2A18B52D2F}" dt="2023-10-15T01:29:53.920" v="41" actId="20577"/>
        <pc:sldMkLst>
          <pc:docMk/>
          <pc:sldMk cId="0" sldId="263"/>
        </pc:sldMkLst>
        <pc:spChg chg="mod">
          <ac:chgData name="darya w" userId="fe4660c00ff49cdd" providerId="LiveId" clId="{411E3C89-D27E-4C49-89CC-BC2A18B52D2F}" dt="2023-10-15T01:29:53.920" v="41" actId="20577"/>
          <ac:spMkLst>
            <pc:docMk/>
            <pc:sldMk cId="0" sldId="263"/>
            <ac:spMk id="2" creationId="{00000000-0000-0000-0000-000000000000}"/>
          </ac:spMkLst>
        </pc:spChg>
        <pc:picChg chg="add mod">
          <ac:chgData name="darya w" userId="fe4660c00ff49cdd" providerId="LiveId" clId="{411E3C89-D27E-4C49-89CC-BC2A18B52D2F}" dt="2023-10-15T01:29:19.004" v="35" actId="14100"/>
          <ac:picMkLst>
            <pc:docMk/>
            <pc:sldMk cId="0" sldId="263"/>
            <ac:picMk id="5" creationId="{EE7A9CF8-2C8B-C8AD-D2C6-E7D25E9E8727}"/>
          </ac:picMkLst>
        </pc:picChg>
        <pc:picChg chg="del">
          <ac:chgData name="darya w" userId="fe4660c00ff49cdd" providerId="LiveId" clId="{411E3C89-D27E-4C49-89CC-BC2A18B52D2F}" dt="2023-10-15T01:28:42.313" v="30" actId="478"/>
          <ac:picMkLst>
            <pc:docMk/>
            <pc:sldMk cId="0" sldId="263"/>
            <ac:picMk id="6" creationId="{F9DFB4FB-2766-96AE-3D4E-BA9245833DC1}"/>
          </ac:picMkLst>
        </pc:picChg>
      </pc:sldChg>
      <pc:sldChg chg="modSp mod">
        <pc:chgData name="darya w" userId="fe4660c00ff49cdd" providerId="LiveId" clId="{411E3C89-D27E-4C49-89CC-BC2A18B52D2F}" dt="2023-10-15T01:30:50.103" v="52" actId="20577"/>
        <pc:sldMkLst>
          <pc:docMk/>
          <pc:sldMk cId="0" sldId="266"/>
        </pc:sldMkLst>
        <pc:spChg chg="mod">
          <ac:chgData name="darya w" userId="fe4660c00ff49cdd" providerId="LiveId" clId="{411E3C89-D27E-4C49-89CC-BC2A18B52D2F}" dt="2023-10-15T01:30:30.161" v="45" actId="20577"/>
          <ac:spMkLst>
            <pc:docMk/>
            <pc:sldMk cId="0" sldId="266"/>
            <ac:spMk id="3" creationId="{00000000-0000-0000-0000-000000000000}"/>
          </ac:spMkLst>
        </pc:spChg>
        <pc:spChg chg="mod">
          <ac:chgData name="darya w" userId="fe4660c00ff49cdd" providerId="LiveId" clId="{411E3C89-D27E-4C49-89CC-BC2A18B52D2F}" dt="2023-10-15T01:30:50.103" v="52" actId="20577"/>
          <ac:spMkLst>
            <pc:docMk/>
            <pc:sldMk cId="0" sldId="26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50" b="0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pPr marL="44450">
              <a:lnSpc>
                <a:spcPts val="104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50" b="0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pPr marL="44450">
              <a:lnSpc>
                <a:spcPts val="104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pPr marL="44450">
              <a:lnSpc>
                <a:spcPts val="104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057655"/>
            <a:ext cx="10058400" cy="754380"/>
          </a:xfrm>
          <a:custGeom>
            <a:avLst/>
            <a:gdLst/>
            <a:ahLst/>
            <a:cxnLst/>
            <a:rect l="l" t="t" r="r" b="b"/>
            <a:pathLst>
              <a:path w="10058400" h="754380">
                <a:moveTo>
                  <a:pt x="10058400" y="754380"/>
                </a:moveTo>
                <a:lnTo>
                  <a:pt x="0" y="754380"/>
                </a:lnTo>
                <a:lnTo>
                  <a:pt x="0" y="0"/>
                </a:lnTo>
                <a:lnTo>
                  <a:pt x="10058400" y="0"/>
                </a:lnTo>
                <a:lnTo>
                  <a:pt x="10058400" y="754380"/>
                </a:lnTo>
                <a:close/>
              </a:path>
            </a:pathLst>
          </a:custGeom>
          <a:solidFill>
            <a:srgbClr val="0CBF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837944"/>
            <a:ext cx="10058400" cy="38100"/>
          </a:xfrm>
          <a:custGeom>
            <a:avLst/>
            <a:gdLst/>
            <a:ahLst/>
            <a:cxnLst/>
            <a:rect l="l" t="t" r="r" b="b"/>
            <a:pathLst>
              <a:path w="10058400" h="38100">
                <a:moveTo>
                  <a:pt x="10058400" y="38100"/>
                </a:moveTo>
                <a:lnTo>
                  <a:pt x="0" y="38100"/>
                </a:lnTo>
                <a:lnTo>
                  <a:pt x="0" y="0"/>
                </a:lnTo>
                <a:lnTo>
                  <a:pt x="10058400" y="0"/>
                </a:lnTo>
                <a:lnTo>
                  <a:pt x="10058400" y="38100"/>
                </a:lnTo>
                <a:close/>
              </a:path>
            </a:pathLst>
          </a:custGeom>
          <a:solidFill>
            <a:srgbClr val="009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1900427"/>
            <a:ext cx="10058400" cy="38100"/>
          </a:xfrm>
          <a:custGeom>
            <a:avLst/>
            <a:gdLst/>
            <a:ahLst/>
            <a:cxnLst/>
            <a:rect l="l" t="t" r="r" b="b"/>
            <a:pathLst>
              <a:path w="10058400" h="38100">
                <a:moveTo>
                  <a:pt x="10058400" y="38100"/>
                </a:moveTo>
                <a:lnTo>
                  <a:pt x="0" y="38100"/>
                </a:lnTo>
                <a:lnTo>
                  <a:pt x="0" y="0"/>
                </a:lnTo>
                <a:lnTo>
                  <a:pt x="10058400" y="0"/>
                </a:lnTo>
                <a:lnTo>
                  <a:pt x="10058400" y="38100"/>
                </a:lnTo>
                <a:close/>
              </a:path>
            </a:pathLst>
          </a:custGeom>
          <a:solidFill>
            <a:srgbClr val="00699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98207" y="5957315"/>
            <a:ext cx="1099815" cy="59994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pPr marL="44450">
              <a:lnSpc>
                <a:spcPts val="104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057655"/>
            <a:ext cx="10058400" cy="754380"/>
          </a:xfrm>
          <a:custGeom>
            <a:avLst/>
            <a:gdLst/>
            <a:ahLst/>
            <a:cxnLst/>
            <a:rect l="l" t="t" r="r" b="b"/>
            <a:pathLst>
              <a:path w="10058400" h="754380">
                <a:moveTo>
                  <a:pt x="10058400" y="754380"/>
                </a:moveTo>
                <a:lnTo>
                  <a:pt x="0" y="754380"/>
                </a:lnTo>
                <a:lnTo>
                  <a:pt x="0" y="0"/>
                </a:lnTo>
                <a:lnTo>
                  <a:pt x="10058400" y="0"/>
                </a:lnTo>
                <a:lnTo>
                  <a:pt x="10058400" y="754380"/>
                </a:lnTo>
                <a:close/>
              </a:path>
            </a:pathLst>
          </a:custGeom>
          <a:solidFill>
            <a:srgbClr val="0CBF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837944"/>
            <a:ext cx="10058400" cy="38100"/>
          </a:xfrm>
          <a:custGeom>
            <a:avLst/>
            <a:gdLst/>
            <a:ahLst/>
            <a:cxnLst/>
            <a:rect l="l" t="t" r="r" b="b"/>
            <a:pathLst>
              <a:path w="10058400" h="38100">
                <a:moveTo>
                  <a:pt x="10058400" y="38100"/>
                </a:moveTo>
                <a:lnTo>
                  <a:pt x="0" y="38100"/>
                </a:lnTo>
                <a:lnTo>
                  <a:pt x="0" y="0"/>
                </a:lnTo>
                <a:lnTo>
                  <a:pt x="10058400" y="0"/>
                </a:lnTo>
                <a:lnTo>
                  <a:pt x="10058400" y="38100"/>
                </a:lnTo>
                <a:close/>
              </a:path>
            </a:pathLst>
          </a:custGeom>
          <a:solidFill>
            <a:srgbClr val="009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1900427"/>
            <a:ext cx="10058400" cy="38100"/>
          </a:xfrm>
          <a:custGeom>
            <a:avLst/>
            <a:gdLst/>
            <a:ahLst/>
            <a:cxnLst/>
            <a:rect l="l" t="t" r="r" b="b"/>
            <a:pathLst>
              <a:path w="10058400" h="38100">
                <a:moveTo>
                  <a:pt x="10058400" y="38100"/>
                </a:moveTo>
                <a:lnTo>
                  <a:pt x="0" y="38100"/>
                </a:lnTo>
                <a:lnTo>
                  <a:pt x="0" y="0"/>
                </a:lnTo>
                <a:lnTo>
                  <a:pt x="10058400" y="0"/>
                </a:lnTo>
                <a:lnTo>
                  <a:pt x="10058400" y="38100"/>
                </a:lnTo>
                <a:close/>
              </a:path>
            </a:pathLst>
          </a:custGeom>
          <a:solidFill>
            <a:srgbClr val="00699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98207" y="5957315"/>
            <a:ext cx="1099815" cy="59994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pPr marL="44450">
              <a:lnSpc>
                <a:spcPts val="104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057655"/>
            <a:ext cx="10058400" cy="754380"/>
          </a:xfrm>
          <a:custGeom>
            <a:avLst/>
            <a:gdLst/>
            <a:ahLst/>
            <a:cxnLst/>
            <a:rect l="l" t="t" r="r" b="b"/>
            <a:pathLst>
              <a:path w="10058400" h="754380">
                <a:moveTo>
                  <a:pt x="10058400" y="754380"/>
                </a:moveTo>
                <a:lnTo>
                  <a:pt x="0" y="754380"/>
                </a:lnTo>
                <a:lnTo>
                  <a:pt x="0" y="0"/>
                </a:lnTo>
                <a:lnTo>
                  <a:pt x="10058400" y="0"/>
                </a:lnTo>
                <a:lnTo>
                  <a:pt x="10058400" y="754380"/>
                </a:lnTo>
                <a:close/>
              </a:path>
            </a:pathLst>
          </a:custGeom>
          <a:solidFill>
            <a:srgbClr val="0CBF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837944"/>
            <a:ext cx="10058400" cy="38100"/>
          </a:xfrm>
          <a:custGeom>
            <a:avLst/>
            <a:gdLst/>
            <a:ahLst/>
            <a:cxnLst/>
            <a:rect l="l" t="t" r="r" b="b"/>
            <a:pathLst>
              <a:path w="10058400" h="38100">
                <a:moveTo>
                  <a:pt x="10058400" y="38100"/>
                </a:moveTo>
                <a:lnTo>
                  <a:pt x="0" y="38100"/>
                </a:lnTo>
                <a:lnTo>
                  <a:pt x="0" y="0"/>
                </a:lnTo>
                <a:lnTo>
                  <a:pt x="10058400" y="0"/>
                </a:lnTo>
                <a:lnTo>
                  <a:pt x="10058400" y="38100"/>
                </a:lnTo>
                <a:close/>
              </a:path>
            </a:pathLst>
          </a:custGeom>
          <a:solidFill>
            <a:srgbClr val="0091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1900427"/>
            <a:ext cx="10058400" cy="38100"/>
          </a:xfrm>
          <a:custGeom>
            <a:avLst/>
            <a:gdLst/>
            <a:ahLst/>
            <a:cxnLst/>
            <a:rect l="l" t="t" r="r" b="b"/>
            <a:pathLst>
              <a:path w="10058400" h="38100">
                <a:moveTo>
                  <a:pt x="10058400" y="38100"/>
                </a:moveTo>
                <a:lnTo>
                  <a:pt x="0" y="38100"/>
                </a:lnTo>
                <a:lnTo>
                  <a:pt x="0" y="0"/>
                </a:lnTo>
                <a:lnTo>
                  <a:pt x="10058400" y="0"/>
                </a:lnTo>
                <a:lnTo>
                  <a:pt x="10058400" y="38100"/>
                </a:lnTo>
                <a:close/>
              </a:path>
            </a:pathLst>
          </a:custGeom>
          <a:solidFill>
            <a:srgbClr val="0069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6370" y="1186672"/>
            <a:ext cx="8046811" cy="479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98759" y="2036472"/>
            <a:ext cx="5028565" cy="4195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50" b="0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53983" y="6387675"/>
            <a:ext cx="192404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pPr marL="44450">
              <a:lnSpc>
                <a:spcPts val="104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cpluginfo.com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questions@dcpluginfo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cpluginfo.com/" TargetMode="External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hyperlink" Target="mailto:questions@dcpluginfo.com" TargetMode="External"/><Relationship Id="rId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876044"/>
            <a:ext cx="10058400" cy="1633855"/>
          </a:xfrm>
          <a:custGeom>
            <a:avLst/>
            <a:gdLst/>
            <a:ahLst/>
            <a:cxnLst/>
            <a:rect l="l" t="t" r="r" b="b"/>
            <a:pathLst>
              <a:path w="10058400" h="1633854">
                <a:moveTo>
                  <a:pt x="10058400" y="1633728"/>
                </a:moveTo>
                <a:lnTo>
                  <a:pt x="0" y="1633728"/>
                </a:lnTo>
                <a:lnTo>
                  <a:pt x="0" y="0"/>
                </a:lnTo>
                <a:lnTo>
                  <a:pt x="10058400" y="0"/>
                </a:lnTo>
                <a:lnTo>
                  <a:pt x="10058400" y="1633728"/>
                </a:lnTo>
                <a:close/>
              </a:path>
            </a:pathLst>
          </a:custGeom>
          <a:solidFill>
            <a:srgbClr val="0CBFD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42378" y="5345741"/>
            <a:ext cx="1730943" cy="93247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20838" y="4136808"/>
            <a:ext cx="2703195" cy="12172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40000"/>
              </a:lnSpc>
              <a:spcBef>
                <a:spcPts val="90"/>
              </a:spcBef>
            </a:pPr>
            <a:r>
              <a:rPr sz="1450" b="1" dirty="0">
                <a:solidFill>
                  <a:srgbClr val="0067B1"/>
                </a:solidFill>
                <a:latin typeface="Arial"/>
                <a:cs typeface="Arial"/>
              </a:rPr>
              <a:t>Presented</a:t>
            </a:r>
            <a:r>
              <a:rPr sz="1450" b="1" spc="35" dirty="0">
                <a:solidFill>
                  <a:srgbClr val="0067B1"/>
                </a:solidFill>
                <a:latin typeface="Arial"/>
                <a:cs typeface="Arial"/>
              </a:rPr>
              <a:t> </a:t>
            </a:r>
            <a:r>
              <a:rPr sz="1450" b="1" dirty="0">
                <a:solidFill>
                  <a:srgbClr val="0067B1"/>
                </a:solidFill>
                <a:latin typeface="Arial"/>
                <a:cs typeface="Arial"/>
              </a:rPr>
              <a:t>to:</a:t>
            </a:r>
            <a:r>
              <a:rPr sz="1450" b="1" spc="-15" dirty="0">
                <a:solidFill>
                  <a:srgbClr val="0067B1"/>
                </a:solidFill>
                <a:latin typeface="Arial"/>
                <a:cs typeface="Arial"/>
              </a:rPr>
              <a:t> </a:t>
            </a:r>
            <a:r>
              <a:rPr sz="1450" b="1" dirty="0">
                <a:solidFill>
                  <a:srgbClr val="0067B1"/>
                </a:solidFill>
                <a:latin typeface="Arial"/>
                <a:cs typeface="Arial"/>
              </a:rPr>
              <a:t>ANC</a:t>
            </a:r>
            <a:r>
              <a:rPr sz="1450" b="1" spc="145" dirty="0">
                <a:solidFill>
                  <a:srgbClr val="0067B1"/>
                </a:solidFill>
                <a:latin typeface="Arial"/>
                <a:cs typeface="Arial"/>
              </a:rPr>
              <a:t> </a:t>
            </a:r>
            <a:r>
              <a:rPr lang="en-US" sz="1450" b="1" spc="-25" dirty="0">
                <a:solidFill>
                  <a:srgbClr val="0067B1"/>
                </a:solidFill>
                <a:latin typeface="Arial"/>
                <a:cs typeface="Arial"/>
              </a:rPr>
              <a:t>5F</a:t>
            </a:r>
            <a:r>
              <a:rPr sz="1450" b="1" spc="-25" dirty="0">
                <a:solidFill>
                  <a:srgbClr val="0067B1"/>
                </a:solidFill>
                <a:latin typeface="Arial"/>
                <a:cs typeface="Arial"/>
              </a:rPr>
              <a:t> </a:t>
            </a:r>
            <a:r>
              <a:rPr sz="1450" b="1" dirty="0">
                <a:solidFill>
                  <a:srgbClr val="0067B1"/>
                </a:solidFill>
                <a:latin typeface="Arial"/>
                <a:cs typeface="Arial"/>
              </a:rPr>
              <a:t>Presented</a:t>
            </a:r>
            <a:r>
              <a:rPr sz="1450" b="1" spc="35" dirty="0">
                <a:solidFill>
                  <a:srgbClr val="0067B1"/>
                </a:solidFill>
                <a:latin typeface="Arial"/>
                <a:cs typeface="Arial"/>
              </a:rPr>
              <a:t> </a:t>
            </a:r>
            <a:r>
              <a:rPr sz="1450" b="1" dirty="0">
                <a:solidFill>
                  <a:srgbClr val="0067B1"/>
                </a:solidFill>
                <a:latin typeface="Arial"/>
                <a:cs typeface="Arial"/>
              </a:rPr>
              <a:t>by:</a:t>
            </a:r>
            <a:r>
              <a:rPr sz="1450" b="1" spc="114" dirty="0">
                <a:solidFill>
                  <a:srgbClr val="0067B1"/>
                </a:solidFill>
                <a:latin typeface="Arial"/>
                <a:cs typeface="Arial"/>
              </a:rPr>
              <a:t> </a:t>
            </a:r>
            <a:r>
              <a:rPr sz="1450" b="1" dirty="0">
                <a:solidFill>
                  <a:srgbClr val="0067B1"/>
                </a:solidFill>
                <a:latin typeface="Arial"/>
                <a:cs typeface="Arial"/>
              </a:rPr>
              <a:t>DC</a:t>
            </a:r>
            <a:r>
              <a:rPr sz="1450" b="1" spc="70" dirty="0">
                <a:solidFill>
                  <a:srgbClr val="0067B1"/>
                </a:solidFill>
                <a:latin typeface="Arial"/>
                <a:cs typeface="Arial"/>
              </a:rPr>
              <a:t> </a:t>
            </a:r>
            <a:r>
              <a:rPr sz="1450" b="1" dirty="0">
                <a:solidFill>
                  <a:srgbClr val="0067B1"/>
                </a:solidFill>
                <a:latin typeface="Arial"/>
                <a:cs typeface="Arial"/>
              </a:rPr>
              <a:t>PLUG</a:t>
            </a:r>
            <a:r>
              <a:rPr sz="1450" b="1" spc="60" dirty="0">
                <a:solidFill>
                  <a:srgbClr val="0067B1"/>
                </a:solidFill>
                <a:latin typeface="Arial"/>
                <a:cs typeface="Arial"/>
              </a:rPr>
              <a:t> </a:t>
            </a:r>
            <a:r>
              <a:rPr sz="1450" b="1" spc="-20" dirty="0">
                <a:solidFill>
                  <a:srgbClr val="0067B1"/>
                </a:solidFill>
                <a:latin typeface="Arial"/>
                <a:cs typeface="Arial"/>
              </a:rPr>
              <a:t>Team</a:t>
            </a:r>
            <a:endParaRPr sz="145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1450" b="1" dirty="0">
                <a:solidFill>
                  <a:srgbClr val="0067B1"/>
                </a:solidFill>
                <a:latin typeface="Arial"/>
                <a:cs typeface="Arial"/>
              </a:rPr>
              <a:t>Date:</a:t>
            </a:r>
            <a:r>
              <a:rPr sz="1450" b="1" spc="60" dirty="0">
                <a:solidFill>
                  <a:srgbClr val="0067B1"/>
                </a:solidFill>
                <a:latin typeface="Arial"/>
                <a:cs typeface="Arial"/>
              </a:rPr>
              <a:t> </a:t>
            </a:r>
            <a:r>
              <a:rPr lang="en-US" sz="1450" b="1" spc="-25" dirty="0">
                <a:solidFill>
                  <a:srgbClr val="0067B1"/>
                </a:solidFill>
                <a:latin typeface="Arial"/>
                <a:cs typeface="Arial"/>
              </a:rPr>
              <a:t>October 24, 2023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6409" y="2142258"/>
            <a:ext cx="8787130" cy="886460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 marR="5080">
              <a:lnSpc>
                <a:spcPts val="3200"/>
              </a:lnSpc>
              <a:spcBef>
                <a:spcPts val="515"/>
              </a:spcBef>
            </a:pPr>
            <a:r>
              <a:rPr sz="2950" dirty="0"/>
              <a:t>District</a:t>
            </a:r>
            <a:r>
              <a:rPr sz="2950" spc="-85" dirty="0"/>
              <a:t> </a:t>
            </a:r>
            <a:r>
              <a:rPr sz="2950" dirty="0"/>
              <a:t>of</a:t>
            </a:r>
            <a:r>
              <a:rPr sz="2950" spc="15" dirty="0"/>
              <a:t> </a:t>
            </a:r>
            <a:r>
              <a:rPr sz="2950" dirty="0"/>
              <a:t>Columbia</a:t>
            </a:r>
            <a:r>
              <a:rPr sz="2950" spc="-25" dirty="0"/>
              <a:t> </a:t>
            </a:r>
            <a:r>
              <a:rPr sz="2950" dirty="0"/>
              <a:t>Power</a:t>
            </a:r>
            <a:r>
              <a:rPr sz="2950" spc="-35" dirty="0"/>
              <a:t> </a:t>
            </a:r>
            <a:r>
              <a:rPr sz="2950" dirty="0"/>
              <a:t>Line</a:t>
            </a:r>
            <a:r>
              <a:rPr sz="2950" spc="10" dirty="0"/>
              <a:t> </a:t>
            </a:r>
            <a:r>
              <a:rPr sz="2950" spc="-10" dirty="0"/>
              <a:t>Undergrounding </a:t>
            </a:r>
            <a:r>
              <a:rPr sz="2950" dirty="0"/>
              <a:t>(DC</a:t>
            </a:r>
            <a:r>
              <a:rPr sz="2950" spc="-25" dirty="0"/>
              <a:t> </a:t>
            </a:r>
            <a:r>
              <a:rPr sz="2950" dirty="0"/>
              <a:t>PLUG)</a:t>
            </a:r>
            <a:r>
              <a:rPr sz="2950" spc="5" dirty="0"/>
              <a:t> </a:t>
            </a:r>
            <a:r>
              <a:rPr sz="2950" spc="-10" dirty="0"/>
              <a:t>Initiative</a:t>
            </a:r>
            <a:endParaRPr sz="2950"/>
          </a:p>
        </p:txBody>
      </p:sp>
      <p:sp>
        <p:nvSpPr>
          <p:cNvPr id="6" name="object 6"/>
          <p:cNvSpPr txBox="1"/>
          <p:nvPr/>
        </p:nvSpPr>
        <p:spPr>
          <a:xfrm>
            <a:off x="1320838" y="5950783"/>
            <a:ext cx="1920875" cy="2527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b="1" spc="-10" dirty="0">
                <a:solidFill>
                  <a:srgbClr val="0067B1"/>
                </a:solidFill>
                <a:latin typeface="Arial"/>
                <a:cs typeface="Arial"/>
                <a:hlinkClick r:id="rId3"/>
              </a:rPr>
              <a:t>www.dcpluginfo.com</a:t>
            </a:r>
            <a:endParaRPr sz="1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98207" y="5957315"/>
            <a:ext cx="1099815" cy="59994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55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050" dirty="0"/>
              <a:t>Integrated</a:t>
            </a:r>
            <a:r>
              <a:rPr sz="2050" spc="-40" dirty="0"/>
              <a:t> </a:t>
            </a:r>
            <a:r>
              <a:rPr sz="2050" dirty="0"/>
              <a:t>Communications</a:t>
            </a:r>
            <a:r>
              <a:rPr sz="2050" spc="-35" dirty="0"/>
              <a:t> </a:t>
            </a:r>
            <a:r>
              <a:rPr sz="2050" dirty="0"/>
              <a:t>Strategy</a:t>
            </a:r>
            <a:r>
              <a:rPr sz="2050" spc="-15" dirty="0"/>
              <a:t> </a:t>
            </a:r>
            <a:r>
              <a:rPr sz="2050" dirty="0"/>
              <a:t>–</a:t>
            </a:r>
            <a:r>
              <a:rPr sz="2050" spc="-15" dirty="0"/>
              <a:t> </a:t>
            </a:r>
            <a:r>
              <a:rPr sz="2050" dirty="0"/>
              <a:t>DC</a:t>
            </a:r>
            <a:r>
              <a:rPr sz="2050" spc="-10" dirty="0"/>
              <a:t> </a:t>
            </a:r>
            <a:r>
              <a:rPr sz="2050" dirty="0"/>
              <a:t>PLUG</a:t>
            </a:r>
            <a:r>
              <a:rPr sz="2050" spc="-20" dirty="0"/>
              <a:t> </a:t>
            </a:r>
            <a:r>
              <a:rPr sz="2050" dirty="0"/>
              <a:t>Education</a:t>
            </a:r>
            <a:r>
              <a:rPr sz="2050" spc="-25" dirty="0"/>
              <a:t> </a:t>
            </a:r>
            <a:r>
              <a:rPr sz="2050" spc="-20" dirty="0"/>
              <a:t>Plan</a:t>
            </a:r>
            <a:endParaRPr sz="205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/>
              <a:t>Executing</a:t>
            </a:r>
            <a:r>
              <a:rPr spc="-30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DC</a:t>
            </a:r>
            <a:r>
              <a:rPr spc="-20" dirty="0"/>
              <a:t> </a:t>
            </a:r>
            <a:r>
              <a:rPr dirty="0"/>
              <a:t>PLUG</a:t>
            </a:r>
            <a:r>
              <a:rPr spc="-45" dirty="0"/>
              <a:t> </a:t>
            </a:r>
            <a:r>
              <a:rPr dirty="0"/>
              <a:t>Education</a:t>
            </a:r>
            <a:r>
              <a:rPr spc="-40" dirty="0"/>
              <a:t> </a:t>
            </a:r>
            <a:r>
              <a:rPr spc="-20" dirty="0"/>
              <a:t>Plan</a:t>
            </a:r>
          </a:p>
          <a:p>
            <a:pPr marL="295910" indent="-283845">
              <a:lnSpc>
                <a:spcPct val="100000"/>
              </a:lnSpc>
              <a:spcBef>
                <a:spcPts val="145"/>
              </a:spcBef>
              <a:buFont typeface="Times New Roman"/>
              <a:buChar char="•"/>
              <a:tabLst>
                <a:tab pos="295910" algn="l"/>
                <a:tab pos="296545" algn="l"/>
              </a:tabLst>
            </a:pPr>
            <a:r>
              <a:rPr u="none" dirty="0"/>
              <a:t>Project</a:t>
            </a:r>
            <a:r>
              <a:rPr u="none" spc="-30" dirty="0"/>
              <a:t> </a:t>
            </a:r>
            <a:r>
              <a:rPr u="none" dirty="0"/>
              <a:t>Meeting</a:t>
            </a:r>
            <a:r>
              <a:rPr u="none" spc="-35" dirty="0"/>
              <a:t> </a:t>
            </a:r>
            <a:r>
              <a:rPr u="none" spc="-10" dirty="0"/>
              <a:t>Playbook</a:t>
            </a:r>
          </a:p>
          <a:p>
            <a:pPr marL="624840" lvl="1" indent="-234950">
              <a:lnSpc>
                <a:spcPct val="100000"/>
              </a:lnSpc>
              <a:spcBef>
                <a:spcPts val="175"/>
              </a:spcBef>
              <a:buFont typeface="Courier New"/>
              <a:buChar char="o"/>
              <a:tabLst>
                <a:tab pos="625475" algn="l"/>
              </a:tabLst>
            </a:pPr>
            <a:r>
              <a:rPr sz="1450" dirty="0">
                <a:latin typeface="Arial"/>
                <a:cs typeface="Arial"/>
              </a:rPr>
              <a:t>Project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Introduction</a:t>
            </a:r>
            <a:r>
              <a:rPr sz="1450" spc="8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(2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months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prior)</a:t>
            </a:r>
            <a:endParaRPr sz="1450">
              <a:latin typeface="Arial"/>
              <a:cs typeface="Arial"/>
            </a:endParaRPr>
          </a:p>
          <a:p>
            <a:pPr marL="624840" lvl="1" indent="-234950">
              <a:lnSpc>
                <a:spcPct val="100000"/>
              </a:lnSpc>
              <a:spcBef>
                <a:spcPts val="170"/>
              </a:spcBef>
              <a:buFont typeface="Courier New"/>
              <a:buChar char="o"/>
              <a:tabLst>
                <a:tab pos="625475" algn="l"/>
              </a:tabLst>
            </a:pPr>
            <a:r>
              <a:rPr sz="1450" dirty="0">
                <a:latin typeface="Arial"/>
                <a:cs typeface="Arial"/>
              </a:rPr>
              <a:t>Pre-Construction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(at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start</a:t>
            </a:r>
            <a:r>
              <a:rPr sz="1450" spc="8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of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construction)</a:t>
            </a:r>
            <a:endParaRPr sz="1450">
              <a:latin typeface="Arial"/>
              <a:cs typeface="Arial"/>
            </a:endParaRPr>
          </a:p>
          <a:p>
            <a:pPr marL="624840" lvl="1" indent="-234950">
              <a:lnSpc>
                <a:spcPct val="100000"/>
              </a:lnSpc>
              <a:spcBef>
                <a:spcPts val="170"/>
              </a:spcBef>
              <a:buFont typeface="Courier New"/>
              <a:buChar char="o"/>
              <a:tabLst>
                <a:tab pos="625475" algn="l"/>
              </a:tabLst>
            </a:pPr>
            <a:r>
              <a:rPr sz="1450" dirty="0">
                <a:latin typeface="Arial"/>
                <a:cs typeface="Arial"/>
              </a:rPr>
              <a:t>Construction</a:t>
            </a:r>
            <a:r>
              <a:rPr sz="1450" spc="9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Progress</a:t>
            </a:r>
            <a:r>
              <a:rPr sz="1450" spc="1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(during</a:t>
            </a:r>
            <a:r>
              <a:rPr sz="1450" spc="11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construction)</a:t>
            </a:r>
            <a:endParaRPr sz="1450">
              <a:latin typeface="Arial"/>
              <a:cs typeface="Arial"/>
            </a:endParaRPr>
          </a:p>
          <a:p>
            <a:pPr marL="624840" lvl="1" indent="-234950">
              <a:lnSpc>
                <a:spcPct val="100000"/>
              </a:lnSpc>
              <a:spcBef>
                <a:spcPts val="165"/>
              </a:spcBef>
              <a:buFont typeface="Courier New"/>
              <a:buChar char="o"/>
              <a:tabLst>
                <a:tab pos="625475" algn="l"/>
              </a:tabLst>
            </a:pPr>
            <a:r>
              <a:rPr sz="1450" dirty="0">
                <a:latin typeface="Arial"/>
                <a:cs typeface="Arial"/>
              </a:rPr>
              <a:t>Emergency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Meetings</a:t>
            </a:r>
            <a:r>
              <a:rPr sz="1450" spc="10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(if</a:t>
            </a:r>
            <a:r>
              <a:rPr sz="1450" spc="1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challenges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arise)</a:t>
            </a:r>
            <a:endParaRPr sz="145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125"/>
              </a:spcBef>
              <a:buFont typeface="Times New Roman"/>
              <a:buChar char="•"/>
              <a:tabLst>
                <a:tab pos="295910" algn="l"/>
                <a:tab pos="296545" algn="l"/>
              </a:tabLst>
            </a:pPr>
            <a:r>
              <a:rPr u="none" dirty="0"/>
              <a:t>Common</a:t>
            </a:r>
            <a:r>
              <a:rPr u="none" spc="-30" dirty="0"/>
              <a:t> </a:t>
            </a:r>
            <a:r>
              <a:rPr u="none" spc="-10" dirty="0"/>
              <a:t>Collateral</a:t>
            </a:r>
          </a:p>
          <a:p>
            <a:pPr marL="624840" lvl="1" indent="-234950">
              <a:lnSpc>
                <a:spcPct val="100000"/>
              </a:lnSpc>
              <a:spcBef>
                <a:spcPts val="175"/>
              </a:spcBef>
              <a:buFont typeface="Courier New"/>
              <a:buChar char="o"/>
              <a:tabLst>
                <a:tab pos="625475" algn="l"/>
              </a:tabLst>
            </a:pPr>
            <a:r>
              <a:rPr sz="1450" dirty="0">
                <a:latin typeface="Arial"/>
                <a:cs typeface="Arial"/>
              </a:rPr>
              <a:t>Social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Media</a:t>
            </a:r>
            <a:r>
              <a:rPr sz="1450" spc="8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Outreach</a:t>
            </a:r>
            <a:endParaRPr sz="1450">
              <a:latin typeface="Arial"/>
              <a:cs typeface="Arial"/>
            </a:endParaRPr>
          </a:p>
          <a:p>
            <a:pPr marL="624840" lvl="1" indent="-234950">
              <a:lnSpc>
                <a:spcPct val="100000"/>
              </a:lnSpc>
              <a:spcBef>
                <a:spcPts val="170"/>
              </a:spcBef>
              <a:buFont typeface="Courier New"/>
              <a:buChar char="o"/>
              <a:tabLst>
                <a:tab pos="625475" algn="l"/>
              </a:tabLst>
            </a:pPr>
            <a:r>
              <a:rPr sz="1450" dirty="0">
                <a:latin typeface="Arial"/>
                <a:cs typeface="Arial"/>
              </a:rPr>
              <a:t>Undergrounding</a:t>
            </a:r>
            <a:r>
              <a:rPr sz="1450" spc="170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video</a:t>
            </a:r>
            <a:endParaRPr sz="1450">
              <a:latin typeface="Arial"/>
              <a:cs typeface="Arial"/>
            </a:endParaRPr>
          </a:p>
          <a:p>
            <a:pPr marL="624840" lvl="1" indent="-234950">
              <a:lnSpc>
                <a:spcPct val="100000"/>
              </a:lnSpc>
              <a:spcBef>
                <a:spcPts val="165"/>
              </a:spcBef>
              <a:buFont typeface="Courier New"/>
              <a:buChar char="o"/>
              <a:tabLst>
                <a:tab pos="625475" algn="l"/>
              </a:tabLst>
            </a:pPr>
            <a:r>
              <a:rPr sz="1450" dirty="0">
                <a:latin typeface="Arial"/>
                <a:cs typeface="Arial"/>
              </a:rPr>
              <a:t>Project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Fact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Sheets</a:t>
            </a:r>
            <a:endParaRPr sz="1450">
              <a:latin typeface="Arial"/>
              <a:cs typeface="Arial"/>
            </a:endParaRPr>
          </a:p>
          <a:p>
            <a:pPr marL="624840" lvl="1" indent="-234950">
              <a:lnSpc>
                <a:spcPct val="100000"/>
              </a:lnSpc>
              <a:spcBef>
                <a:spcPts val="170"/>
              </a:spcBef>
              <a:buFont typeface="Courier New"/>
              <a:buChar char="o"/>
              <a:tabLst>
                <a:tab pos="625475" algn="l"/>
              </a:tabLst>
            </a:pPr>
            <a:r>
              <a:rPr sz="1450" dirty="0">
                <a:latin typeface="Arial"/>
                <a:cs typeface="Arial"/>
              </a:rPr>
              <a:t>Flyers,</a:t>
            </a:r>
            <a:r>
              <a:rPr sz="1450" spc="9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Door</a:t>
            </a:r>
            <a:r>
              <a:rPr sz="1450" spc="4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Hangers</a:t>
            </a:r>
            <a:endParaRPr sz="1450">
              <a:latin typeface="Arial"/>
              <a:cs typeface="Arial"/>
            </a:endParaRPr>
          </a:p>
          <a:p>
            <a:pPr marL="624840" lvl="1" indent="-234950">
              <a:lnSpc>
                <a:spcPct val="100000"/>
              </a:lnSpc>
              <a:spcBef>
                <a:spcPts val="165"/>
              </a:spcBef>
              <a:buFont typeface="Courier New"/>
              <a:buChar char="o"/>
              <a:tabLst>
                <a:tab pos="625475" algn="l"/>
              </a:tabLst>
            </a:pPr>
            <a:r>
              <a:rPr sz="1450" dirty="0">
                <a:latin typeface="Arial"/>
                <a:cs typeface="Arial"/>
              </a:rPr>
              <a:t>Project</a:t>
            </a:r>
            <a:r>
              <a:rPr sz="1450" spc="-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Area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Maps</a:t>
            </a:r>
            <a:endParaRPr sz="1450">
              <a:latin typeface="Arial"/>
              <a:cs typeface="Arial"/>
            </a:endParaRPr>
          </a:p>
          <a:p>
            <a:pPr marL="624840" lvl="1" indent="-234950">
              <a:lnSpc>
                <a:spcPct val="100000"/>
              </a:lnSpc>
              <a:spcBef>
                <a:spcPts val="170"/>
              </a:spcBef>
              <a:buFont typeface="Courier New"/>
              <a:buChar char="o"/>
              <a:tabLst>
                <a:tab pos="625475" algn="l"/>
              </a:tabLst>
            </a:pPr>
            <a:r>
              <a:rPr sz="1450" dirty="0">
                <a:latin typeface="Arial"/>
                <a:cs typeface="Arial"/>
              </a:rPr>
              <a:t>Work</a:t>
            </a:r>
            <a:r>
              <a:rPr sz="1450" spc="3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Site</a:t>
            </a:r>
            <a:r>
              <a:rPr sz="1450" spc="35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Signs</a:t>
            </a:r>
            <a:endParaRPr sz="1450">
              <a:latin typeface="Arial"/>
              <a:cs typeface="Arial"/>
            </a:endParaRPr>
          </a:p>
          <a:p>
            <a:pPr marL="624840" lvl="1" indent="-234950">
              <a:lnSpc>
                <a:spcPct val="100000"/>
              </a:lnSpc>
              <a:spcBef>
                <a:spcPts val="180"/>
              </a:spcBef>
              <a:buFont typeface="Courier New"/>
              <a:buChar char="o"/>
              <a:tabLst>
                <a:tab pos="625475" algn="l"/>
              </a:tabLst>
            </a:pPr>
            <a:r>
              <a:rPr sz="1450" dirty="0">
                <a:latin typeface="Arial"/>
                <a:cs typeface="Arial"/>
              </a:rPr>
              <a:t>Outbound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call(to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notify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about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meeting,</a:t>
            </a:r>
            <a:r>
              <a:rPr sz="1450" spc="4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30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days</a:t>
            </a:r>
            <a:r>
              <a:rPr sz="1450" spc="11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prior)</a:t>
            </a:r>
            <a:endParaRPr sz="1450">
              <a:latin typeface="Arial"/>
              <a:cs typeface="Arial"/>
            </a:endParaRPr>
          </a:p>
          <a:p>
            <a:pPr marL="624840" lvl="1" indent="-234950">
              <a:lnSpc>
                <a:spcPct val="100000"/>
              </a:lnSpc>
              <a:spcBef>
                <a:spcPts val="35"/>
              </a:spcBef>
              <a:buFont typeface="Courier New"/>
              <a:buChar char="o"/>
              <a:tabLst>
                <a:tab pos="625475" algn="l"/>
              </a:tabLst>
            </a:pPr>
            <a:r>
              <a:rPr sz="1450" dirty="0">
                <a:latin typeface="Arial"/>
                <a:cs typeface="Arial"/>
              </a:rPr>
              <a:t>Project</a:t>
            </a:r>
            <a:r>
              <a:rPr sz="1450" spc="9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Hot</a:t>
            </a:r>
            <a:r>
              <a:rPr sz="1450" spc="1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Line:</a:t>
            </a:r>
            <a:r>
              <a:rPr sz="1450" spc="1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1-844-758-</a:t>
            </a:r>
            <a:r>
              <a:rPr sz="1450" spc="-20" dirty="0">
                <a:latin typeface="Arial"/>
                <a:cs typeface="Arial"/>
              </a:rPr>
              <a:t>4146</a:t>
            </a:r>
            <a:endParaRPr sz="1450">
              <a:latin typeface="Arial"/>
              <a:cs typeface="Arial"/>
            </a:endParaRPr>
          </a:p>
          <a:p>
            <a:pPr marL="624840" lvl="1" indent="-234950">
              <a:lnSpc>
                <a:spcPct val="100000"/>
              </a:lnSpc>
              <a:spcBef>
                <a:spcPts val="35"/>
              </a:spcBef>
              <a:buFont typeface="Courier New"/>
              <a:buChar char="o"/>
              <a:tabLst>
                <a:tab pos="625475" algn="l"/>
              </a:tabLst>
            </a:pPr>
            <a:r>
              <a:rPr sz="1450" dirty="0">
                <a:latin typeface="Arial"/>
                <a:cs typeface="Arial"/>
              </a:rPr>
              <a:t>Project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Web</a:t>
            </a:r>
            <a:r>
              <a:rPr sz="1450" spc="3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Site: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dcpluginfo.com</a:t>
            </a:r>
            <a:endParaRPr sz="1450">
              <a:latin typeface="Arial"/>
              <a:cs typeface="Arial"/>
            </a:endParaRPr>
          </a:p>
          <a:p>
            <a:pPr marL="624840" lvl="1" indent="-234950">
              <a:lnSpc>
                <a:spcPct val="100000"/>
              </a:lnSpc>
              <a:spcBef>
                <a:spcPts val="170"/>
              </a:spcBef>
              <a:buFont typeface="Courier New"/>
              <a:buChar char="o"/>
              <a:tabLst>
                <a:tab pos="625475" algn="l"/>
              </a:tabLst>
            </a:pPr>
            <a:r>
              <a:rPr sz="1450" dirty="0">
                <a:latin typeface="Arial"/>
                <a:cs typeface="Arial"/>
              </a:rPr>
              <a:t>Project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Email Address: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  <a:hlinkClick r:id="rId3"/>
              </a:rPr>
              <a:t>questions@dcpluginfo.com</a:t>
            </a:r>
            <a:endParaRPr sz="145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905500" y="3221736"/>
            <a:ext cx="2321051" cy="193547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953983" y="6387675"/>
            <a:ext cx="15430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25" dirty="0">
                <a:solidFill>
                  <a:srgbClr val="898989"/>
                </a:solidFill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98207" y="5957315"/>
            <a:ext cx="1099815" cy="59994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6370" y="1186672"/>
            <a:ext cx="8046811" cy="421030"/>
          </a:xfrm>
          <a:prstGeom prst="rect">
            <a:avLst/>
          </a:prstGeom>
        </p:spPr>
        <p:txBody>
          <a:bodyPr vert="horz" wrap="square" lIns="0" tIns="6643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/>
              <a:t>Next</a:t>
            </a:r>
            <a:r>
              <a:rPr spc="-5" dirty="0"/>
              <a:t> </a:t>
            </a:r>
            <a:r>
              <a:rPr dirty="0"/>
              <a:t>Steps</a:t>
            </a:r>
            <a:r>
              <a:rPr spc="-25" dirty="0"/>
              <a:t> </a:t>
            </a:r>
            <a:r>
              <a:rPr dirty="0"/>
              <a:t>–</a:t>
            </a:r>
            <a:r>
              <a:rPr spc="-30" dirty="0"/>
              <a:t> </a:t>
            </a:r>
            <a:r>
              <a:rPr dirty="0"/>
              <a:t>With</a:t>
            </a:r>
            <a:r>
              <a:rPr spc="-45" dirty="0"/>
              <a:t> </a:t>
            </a:r>
            <a:r>
              <a:rPr dirty="0"/>
              <a:t>Focus</a:t>
            </a:r>
            <a:r>
              <a:rPr spc="-30" dirty="0"/>
              <a:t> </a:t>
            </a:r>
            <a:r>
              <a:rPr dirty="0"/>
              <a:t>on</a:t>
            </a:r>
            <a:r>
              <a:rPr spc="-45" dirty="0"/>
              <a:t> </a:t>
            </a:r>
            <a:r>
              <a:rPr lang="en-US" spc="-45" dirty="0"/>
              <a:t>Feeder 14009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1006831" y="2177322"/>
            <a:ext cx="4612640" cy="14687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95910" marR="870585" indent="-283845">
              <a:lnSpc>
                <a:spcPct val="102800"/>
              </a:lnSpc>
              <a:spcBef>
                <a:spcPts val="90"/>
              </a:spcBef>
              <a:buChar char="•"/>
              <a:tabLst>
                <a:tab pos="295910" algn="l"/>
                <a:tab pos="296545" algn="l"/>
              </a:tabLst>
            </a:pPr>
            <a:r>
              <a:rPr sz="1450" dirty="0">
                <a:latin typeface="Arial"/>
                <a:cs typeface="Arial"/>
              </a:rPr>
              <a:t>Attendance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at</a:t>
            </a:r>
            <a:r>
              <a:rPr sz="1450" spc="10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appropriate</a:t>
            </a:r>
            <a:r>
              <a:rPr sz="1450" spc="-3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ANC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8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Civic </a:t>
            </a:r>
            <a:r>
              <a:rPr sz="1450" dirty="0">
                <a:latin typeface="Arial"/>
                <a:cs typeface="Arial"/>
              </a:rPr>
              <a:t>Association</a:t>
            </a:r>
            <a:r>
              <a:rPr sz="1450" spc="12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meetings</a:t>
            </a:r>
            <a:endParaRPr sz="1450" dirty="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200"/>
              </a:spcBef>
              <a:buChar char="•"/>
              <a:tabLst>
                <a:tab pos="295910" algn="l"/>
                <a:tab pos="296545" algn="l"/>
              </a:tabLst>
            </a:pPr>
            <a:r>
              <a:rPr sz="1450" dirty="0">
                <a:latin typeface="Arial"/>
                <a:cs typeface="Arial"/>
              </a:rPr>
              <a:t>Virtual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Open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House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(Expected Around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lang="en-US" sz="1450" spc="65" dirty="0">
                <a:latin typeface="Arial"/>
                <a:cs typeface="Arial"/>
              </a:rPr>
              <a:t>March </a:t>
            </a:r>
            <a:r>
              <a:rPr sz="1450" spc="-10" dirty="0">
                <a:latin typeface="Arial"/>
                <a:cs typeface="Arial"/>
              </a:rPr>
              <a:t>202</a:t>
            </a:r>
            <a:r>
              <a:rPr lang="en-US" sz="1450" spc="-10" dirty="0">
                <a:latin typeface="Arial"/>
                <a:cs typeface="Arial"/>
              </a:rPr>
              <a:t>4</a:t>
            </a:r>
            <a:r>
              <a:rPr sz="1450" spc="-10" dirty="0">
                <a:latin typeface="Arial"/>
                <a:cs typeface="Arial"/>
              </a:rPr>
              <a:t>)</a:t>
            </a:r>
            <a:endParaRPr sz="1450" dirty="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204"/>
              </a:spcBef>
              <a:buChar char="•"/>
              <a:tabLst>
                <a:tab pos="295910" algn="l"/>
                <a:tab pos="296545" algn="l"/>
              </a:tabLst>
            </a:pPr>
            <a:r>
              <a:rPr sz="1450" dirty="0">
                <a:latin typeface="Arial"/>
                <a:cs typeface="Arial"/>
              </a:rPr>
              <a:t>Communication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to</a:t>
            </a:r>
            <a:r>
              <a:rPr sz="1450" spc="11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Stakeholders</a:t>
            </a:r>
            <a:endParaRPr sz="1450" dirty="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215"/>
              </a:spcBef>
              <a:buChar char="•"/>
              <a:tabLst>
                <a:tab pos="295910" algn="l"/>
                <a:tab pos="296545" algn="l"/>
              </a:tabLst>
            </a:pPr>
            <a:r>
              <a:rPr sz="1450" dirty="0">
                <a:latin typeface="Arial"/>
                <a:cs typeface="Arial"/>
              </a:rPr>
              <a:t>Placement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of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door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hangers</a:t>
            </a:r>
            <a:endParaRPr sz="1450" dirty="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spcBef>
                <a:spcPts val="204"/>
              </a:spcBef>
              <a:buChar char="•"/>
              <a:tabLst>
                <a:tab pos="295910" algn="l"/>
                <a:tab pos="296545" algn="l"/>
              </a:tabLst>
            </a:pPr>
            <a:r>
              <a:rPr sz="1450" dirty="0">
                <a:latin typeface="Arial"/>
                <a:cs typeface="Arial"/>
              </a:rPr>
              <a:t>Worksite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signs</a:t>
            </a:r>
            <a:endParaRPr sz="1450" dirty="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63823" y="2636939"/>
            <a:ext cx="1988829" cy="2096604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25" dirty="0"/>
              <a:t>11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98207" y="5957315"/>
            <a:ext cx="1099815" cy="59994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66376" y="1285721"/>
            <a:ext cx="1188085" cy="2889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00" b="1" dirty="0">
                <a:solidFill>
                  <a:srgbClr val="FFFFFF"/>
                </a:solidFill>
                <a:latin typeface="Arial"/>
                <a:cs typeface="Arial"/>
              </a:rPr>
              <a:t>Contact</a:t>
            </a:r>
            <a:r>
              <a:rPr sz="17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25" dirty="0">
                <a:solidFill>
                  <a:srgbClr val="FFFFFF"/>
                </a:solidFill>
                <a:latin typeface="Arial"/>
                <a:cs typeface="Arial"/>
              </a:rPr>
              <a:t>Us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81912" y="2857500"/>
            <a:ext cx="2230120" cy="2100580"/>
          </a:xfrm>
          <a:custGeom>
            <a:avLst/>
            <a:gdLst/>
            <a:ahLst/>
            <a:cxnLst/>
            <a:rect l="l" t="t" r="r" b="b"/>
            <a:pathLst>
              <a:path w="2230120" h="2100579">
                <a:moveTo>
                  <a:pt x="1114043" y="2100071"/>
                </a:moveTo>
                <a:lnTo>
                  <a:pt x="1064504" y="2099050"/>
                </a:lnTo>
                <a:lnTo>
                  <a:pt x="1015511" y="2096014"/>
                </a:lnTo>
                <a:lnTo>
                  <a:pt x="967110" y="2091005"/>
                </a:lnTo>
                <a:lnTo>
                  <a:pt x="919347" y="2084066"/>
                </a:lnTo>
                <a:lnTo>
                  <a:pt x="872268" y="2075240"/>
                </a:lnTo>
                <a:lnTo>
                  <a:pt x="825918" y="2064568"/>
                </a:lnTo>
                <a:lnTo>
                  <a:pt x="780344" y="2052094"/>
                </a:lnTo>
                <a:lnTo>
                  <a:pt x="735589" y="2037860"/>
                </a:lnTo>
                <a:lnTo>
                  <a:pt x="691702" y="2021908"/>
                </a:lnTo>
                <a:lnTo>
                  <a:pt x="648726" y="2004280"/>
                </a:lnTo>
                <a:lnTo>
                  <a:pt x="606708" y="1985020"/>
                </a:lnTo>
                <a:lnTo>
                  <a:pt x="565693" y="1964168"/>
                </a:lnTo>
                <a:lnTo>
                  <a:pt x="525727" y="1941769"/>
                </a:lnTo>
                <a:lnTo>
                  <a:pt x="486856" y="1917864"/>
                </a:lnTo>
                <a:lnTo>
                  <a:pt x="449125" y="1892496"/>
                </a:lnTo>
                <a:lnTo>
                  <a:pt x="412580" y="1865706"/>
                </a:lnTo>
                <a:lnTo>
                  <a:pt x="377267" y="1837538"/>
                </a:lnTo>
                <a:lnTo>
                  <a:pt x="343232" y="1808035"/>
                </a:lnTo>
                <a:lnTo>
                  <a:pt x="310519" y="1777237"/>
                </a:lnTo>
                <a:lnTo>
                  <a:pt x="279175" y="1745189"/>
                </a:lnTo>
                <a:lnTo>
                  <a:pt x="249246" y="1711931"/>
                </a:lnTo>
                <a:lnTo>
                  <a:pt x="220776" y="1677507"/>
                </a:lnTo>
                <a:lnTo>
                  <a:pt x="193812" y="1641960"/>
                </a:lnTo>
                <a:lnTo>
                  <a:pt x="168400" y="1605330"/>
                </a:lnTo>
                <a:lnTo>
                  <a:pt x="144585" y="1567662"/>
                </a:lnTo>
                <a:lnTo>
                  <a:pt x="122412" y="1528997"/>
                </a:lnTo>
                <a:lnTo>
                  <a:pt x="101928" y="1489378"/>
                </a:lnTo>
                <a:lnTo>
                  <a:pt x="83179" y="1448847"/>
                </a:lnTo>
                <a:lnTo>
                  <a:pt x="66208" y="1407446"/>
                </a:lnTo>
                <a:lnTo>
                  <a:pt x="51064" y="1365219"/>
                </a:lnTo>
                <a:lnTo>
                  <a:pt x="37790" y="1322207"/>
                </a:lnTo>
                <a:lnTo>
                  <a:pt x="26433" y="1278453"/>
                </a:lnTo>
                <a:lnTo>
                  <a:pt x="17039" y="1233999"/>
                </a:lnTo>
                <a:lnTo>
                  <a:pt x="9653" y="1188888"/>
                </a:lnTo>
                <a:lnTo>
                  <a:pt x="4320" y="1143162"/>
                </a:lnTo>
                <a:lnTo>
                  <a:pt x="1087" y="1096864"/>
                </a:lnTo>
                <a:lnTo>
                  <a:pt x="0" y="1050035"/>
                </a:lnTo>
                <a:lnTo>
                  <a:pt x="1087" y="1003207"/>
                </a:lnTo>
                <a:lnTo>
                  <a:pt x="4320" y="956909"/>
                </a:lnTo>
                <a:lnTo>
                  <a:pt x="9653" y="911183"/>
                </a:lnTo>
                <a:lnTo>
                  <a:pt x="17039" y="866072"/>
                </a:lnTo>
                <a:lnTo>
                  <a:pt x="26433" y="821618"/>
                </a:lnTo>
                <a:lnTo>
                  <a:pt x="37790" y="777864"/>
                </a:lnTo>
                <a:lnTo>
                  <a:pt x="51064" y="734852"/>
                </a:lnTo>
                <a:lnTo>
                  <a:pt x="66208" y="692625"/>
                </a:lnTo>
                <a:lnTo>
                  <a:pt x="83179" y="651224"/>
                </a:lnTo>
                <a:lnTo>
                  <a:pt x="101928" y="610693"/>
                </a:lnTo>
                <a:lnTo>
                  <a:pt x="122412" y="571074"/>
                </a:lnTo>
                <a:lnTo>
                  <a:pt x="144585" y="532409"/>
                </a:lnTo>
                <a:lnTo>
                  <a:pt x="168400" y="494741"/>
                </a:lnTo>
                <a:lnTo>
                  <a:pt x="193812" y="458111"/>
                </a:lnTo>
                <a:lnTo>
                  <a:pt x="220776" y="422564"/>
                </a:lnTo>
                <a:lnTo>
                  <a:pt x="249246" y="388140"/>
                </a:lnTo>
                <a:lnTo>
                  <a:pt x="279175" y="354882"/>
                </a:lnTo>
                <a:lnTo>
                  <a:pt x="310519" y="322834"/>
                </a:lnTo>
                <a:lnTo>
                  <a:pt x="343232" y="292036"/>
                </a:lnTo>
                <a:lnTo>
                  <a:pt x="377267" y="262532"/>
                </a:lnTo>
                <a:lnTo>
                  <a:pt x="412580" y="234365"/>
                </a:lnTo>
                <a:lnTo>
                  <a:pt x="449125" y="207575"/>
                </a:lnTo>
                <a:lnTo>
                  <a:pt x="486856" y="182207"/>
                </a:lnTo>
                <a:lnTo>
                  <a:pt x="525727" y="158302"/>
                </a:lnTo>
                <a:lnTo>
                  <a:pt x="565693" y="135903"/>
                </a:lnTo>
                <a:lnTo>
                  <a:pt x="606708" y="115051"/>
                </a:lnTo>
                <a:lnTo>
                  <a:pt x="648726" y="95791"/>
                </a:lnTo>
                <a:lnTo>
                  <a:pt x="691702" y="78163"/>
                </a:lnTo>
                <a:lnTo>
                  <a:pt x="735589" y="62211"/>
                </a:lnTo>
                <a:lnTo>
                  <a:pt x="780344" y="47977"/>
                </a:lnTo>
                <a:lnTo>
                  <a:pt x="825918" y="35502"/>
                </a:lnTo>
                <a:lnTo>
                  <a:pt x="872268" y="24831"/>
                </a:lnTo>
                <a:lnTo>
                  <a:pt x="919347" y="16005"/>
                </a:lnTo>
                <a:lnTo>
                  <a:pt x="967110" y="9066"/>
                </a:lnTo>
                <a:lnTo>
                  <a:pt x="1015511" y="4057"/>
                </a:lnTo>
                <a:lnTo>
                  <a:pt x="1064504" y="1021"/>
                </a:lnTo>
                <a:lnTo>
                  <a:pt x="1114043" y="0"/>
                </a:lnTo>
                <a:lnTo>
                  <a:pt x="1163703" y="1021"/>
                </a:lnTo>
                <a:lnTo>
                  <a:pt x="1212810" y="4057"/>
                </a:lnTo>
                <a:lnTo>
                  <a:pt x="1261318" y="9066"/>
                </a:lnTo>
                <a:lnTo>
                  <a:pt x="1309182" y="16005"/>
                </a:lnTo>
                <a:lnTo>
                  <a:pt x="1356357" y="24831"/>
                </a:lnTo>
                <a:lnTo>
                  <a:pt x="1402796" y="35502"/>
                </a:lnTo>
                <a:lnTo>
                  <a:pt x="1448455" y="47977"/>
                </a:lnTo>
                <a:lnTo>
                  <a:pt x="1493288" y="62211"/>
                </a:lnTo>
                <a:lnTo>
                  <a:pt x="1537249" y="78163"/>
                </a:lnTo>
                <a:lnTo>
                  <a:pt x="1580293" y="95791"/>
                </a:lnTo>
                <a:lnTo>
                  <a:pt x="1622375" y="115051"/>
                </a:lnTo>
                <a:lnTo>
                  <a:pt x="1663448" y="135903"/>
                </a:lnTo>
                <a:lnTo>
                  <a:pt x="1703468" y="158302"/>
                </a:lnTo>
                <a:lnTo>
                  <a:pt x="1742389" y="182207"/>
                </a:lnTo>
                <a:lnTo>
                  <a:pt x="1780166" y="207575"/>
                </a:lnTo>
                <a:lnTo>
                  <a:pt x="1816752" y="234365"/>
                </a:lnTo>
                <a:lnTo>
                  <a:pt x="1852103" y="262532"/>
                </a:lnTo>
                <a:lnTo>
                  <a:pt x="1886173" y="292036"/>
                </a:lnTo>
                <a:lnTo>
                  <a:pt x="1918917" y="322834"/>
                </a:lnTo>
                <a:lnTo>
                  <a:pt x="1950288" y="354882"/>
                </a:lnTo>
                <a:lnTo>
                  <a:pt x="1980242" y="388140"/>
                </a:lnTo>
                <a:lnTo>
                  <a:pt x="2008733" y="422564"/>
                </a:lnTo>
                <a:lnTo>
                  <a:pt x="2035716" y="458111"/>
                </a:lnTo>
                <a:lnTo>
                  <a:pt x="2061145" y="494741"/>
                </a:lnTo>
                <a:lnTo>
                  <a:pt x="2084974" y="532409"/>
                </a:lnTo>
                <a:lnTo>
                  <a:pt x="2107159" y="571074"/>
                </a:lnTo>
                <a:lnTo>
                  <a:pt x="2127652" y="610693"/>
                </a:lnTo>
                <a:lnTo>
                  <a:pt x="2146411" y="651224"/>
                </a:lnTo>
                <a:lnTo>
                  <a:pt x="2163387" y="692625"/>
                </a:lnTo>
                <a:lnTo>
                  <a:pt x="2178537" y="734852"/>
                </a:lnTo>
                <a:lnTo>
                  <a:pt x="2191814" y="777864"/>
                </a:lnTo>
                <a:lnTo>
                  <a:pt x="2203174" y="821618"/>
                </a:lnTo>
                <a:lnTo>
                  <a:pt x="2212570" y="866072"/>
                </a:lnTo>
                <a:lnTo>
                  <a:pt x="2219958" y="911183"/>
                </a:lnTo>
                <a:lnTo>
                  <a:pt x="2225291" y="956909"/>
                </a:lnTo>
                <a:lnTo>
                  <a:pt x="2228524" y="1003207"/>
                </a:lnTo>
                <a:lnTo>
                  <a:pt x="2229612" y="1050035"/>
                </a:lnTo>
                <a:lnTo>
                  <a:pt x="2228524" y="1096864"/>
                </a:lnTo>
                <a:lnTo>
                  <a:pt x="2225291" y="1143162"/>
                </a:lnTo>
                <a:lnTo>
                  <a:pt x="2219958" y="1188888"/>
                </a:lnTo>
                <a:lnTo>
                  <a:pt x="2212570" y="1233999"/>
                </a:lnTo>
                <a:lnTo>
                  <a:pt x="2203174" y="1278453"/>
                </a:lnTo>
                <a:lnTo>
                  <a:pt x="2191814" y="1322207"/>
                </a:lnTo>
                <a:lnTo>
                  <a:pt x="2178537" y="1365219"/>
                </a:lnTo>
                <a:lnTo>
                  <a:pt x="2163387" y="1407446"/>
                </a:lnTo>
                <a:lnTo>
                  <a:pt x="2146411" y="1448847"/>
                </a:lnTo>
                <a:lnTo>
                  <a:pt x="2127652" y="1489378"/>
                </a:lnTo>
                <a:lnTo>
                  <a:pt x="2107159" y="1528997"/>
                </a:lnTo>
                <a:lnTo>
                  <a:pt x="2084974" y="1567662"/>
                </a:lnTo>
                <a:lnTo>
                  <a:pt x="2061145" y="1605330"/>
                </a:lnTo>
                <a:lnTo>
                  <a:pt x="2035716" y="1641960"/>
                </a:lnTo>
                <a:lnTo>
                  <a:pt x="2008733" y="1677507"/>
                </a:lnTo>
                <a:lnTo>
                  <a:pt x="1980242" y="1711931"/>
                </a:lnTo>
                <a:lnTo>
                  <a:pt x="1950288" y="1745189"/>
                </a:lnTo>
                <a:lnTo>
                  <a:pt x="1918917" y="1777237"/>
                </a:lnTo>
                <a:lnTo>
                  <a:pt x="1886173" y="1808035"/>
                </a:lnTo>
                <a:lnTo>
                  <a:pt x="1852103" y="1837538"/>
                </a:lnTo>
                <a:lnTo>
                  <a:pt x="1816752" y="1865706"/>
                </a:lnTo>
                <a:lnTo>
                  <a:pt x="1780166" y="1892496"/>
                </a:lnTo>
                <a:lnTo>
                  <a:pt x="1742389" y="1917864"/>
                </a:lnTo>
                <a:lnTo>
                  <a:pt x="1703468" y="1941769"/>
                </a:lnTo>
                <a:lnTo>
                  <a:pt x="1663448" y="1964168"/>
                </a:lnTo>
                <a:lnTo>
                  <a:pt x="1622375" y="1985020"/>
                </a:lnTo>
                <a:lnTo>
                  <a:pt x="1580293" y="2004280"/>
                </a:lnTo>
                <a:lnTo>
                  <a:pt x="1537249" y="2021908"/>
                </a:lnTo>
                <a:lnTo>
                  <a:pt x="1493288" y="2037860"/>
                </a:lnTo>
                <a:lnTo>
                  <a:pt x="1448455" y="2052094"/>
                </a:lnTo>
                <a:lnTo>
                  <a:pt x="1402796" y="2064568"/>
                </a:lnTo>
                <a:lnTo>
                  <a:pt x="1356357" y="2075240"/>
                </a:lnTo>
                <a:lnTo>
                  <a:pt x="1309182" y="2084066"/>
                </a:lnTo>
                <a:lnTo>
                  <a:pt x="1261318" y="2091005"/>
                </a:lnTo>
                <a:lnTo>
                  <a:pt x="1212810" y="2096014"/>
                </a:lnTo>
                <a:lnTo>
                  <a:pt x="1163703" y="2099050"/>
                </a:lnTo>
                <a:lnTo>
                  <a:pt x="1114043" y="2100071"/>
                </a:lnTo>
                <a:close/>
              </a:path>
            </a:pathLst>
          </a:custGeom>
          <a:solidFill>
            <a:srgbClr val="4F80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11684" y="3754637"/>
            <a:ext cx="1170940" cy="3276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spc="-85" dirty="0">
                <a:solidFill>
                  <a:srgbClr val="FFFFFF"/>
                </a:solidFill>
                <a:latin typeface="Arial"/>
                <a:cs typeface="Arial"/>
              </a:rPr>
              <a:t>Questions?</a:t>
            </a:r>
            <a:endParaRPr sz="195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081527" y="2237232"/>
            <a:ext cx="1445260" cy="3560445"/>
            <a:chOff x="3081527" y="2237232"/>
            <a:chExt cx="1445260" cy="3560445"/>
          </a:xfrm>
        </p:grpSpPr>
        <p:sp>
          <p:nvSpPr>
            <p:cNvPr id="7" name="object 7"/>
            <p:cNvSpPr/>
            <p:nvPr/>
          </p:nvSpPr>
          <p:spPr>
            <a:xfrm>
              <a:off x="3092195" y="2247900"/>
              <a:ext cx="1423670" cy="3538854"/>
            </a:xfrm>
            <a:custGeom>
              <a:avLst/>
              <a:gdLst/>
              <a:ahLst/>
              <a:cxnLst/>
              <a:rect l="l" t="t" r="r" b="b"/>
              <a:pathLst>
                <a:path w="1423670" h="3538854">
                  <a:moveTo>
                    <a:pt x="79247" y="3538727"/>
                  </a:moveTo>
                  <a:lnTo>
                    <a:pt x="0" y="3336035"/>
                  </a:lnTo>
                  <a:lnTo>
                    <a:pt x="47729" y="3319675"/>
                  </a:lnTo>
                  <a:lnTo>
                    <a:pt x="94664" y="3302225"/>
                  </a:lnTo>
                  <a:lnTo>
                    <a:pt x="140794" y="3283707"/>
                  </a:lnTo>
                  <a:lnTo>
                    <a:pt x="186108" y="3264142"/>
                  </a:lnTo>
                  <a:lnTo>
                    <a:pt x="230596" y="3243551"/>
                  </a:lnTo>
                  <a:lnTo>
                    <a:pt x="274245" y="3221956"/>
                  </a:lnTo>
                  <a:lnTo>
                    <a:pt x="317045" y="3199379"/>
                  </a:lnTo>
                  <a:lnTo>
                    <a:pt x="358986" y="3175840"/>
                  </a:lnTo>
                  <a:lnTo>
                    <a:pt x="400055" y="3151361"/>
                  </a:lnTo>
                  <a:lnTo>
                    <a:pt x="440242" y="3125964"/>
                  </a:lnTo>
                  <a:lnTo>
                    <a:pt x="479536" y="3099671"/>
                  </a:lnTo>
                  <a:lnTo>
                    <a:pt x="517925" y="3072501"/>
                  </a:lnTo>
                  <a:lnTo>
                    <a:pt x="555399" y="3044477"/>
                  </a:lnTo>
                  <a:lnTo>
                    <a:pt x="591947" y="3015621"/>
                  </a:lnTo>
                  <a:lnTo>
                    <a:pt x="627558" y="2985953"/>
                  </a:lnTo>
                  <a:lnTo>
                    <a:pt x="662220" y="2955496"/>
                  </a:lnTo>
                  <a:lnTo>
                    <a:pt x="695922" y="2924269"/>
                  </a:lnTo>
                  <a:lnTo>
                    <a:pt x="728654" y="2892296"/>
                  </a:lnTo>
                  <a:lnTo>
                    <a:pt x="760405" y="2859597"/>
                  </a:lnTo>
                  <a:lnTo>
                    <a:pt x="791163" y="2826194"/>
                  </a:lnTo>
                  <a:lnTo>
                    <a:pt x="820917" y="2792108"/>
                  </a:lnTo>
                  <a:lnTo>
                    <a:pt x="849657" y="2757360"/>
                  </a:lnTo>
                  <a:lnTo>
                    <a:pt x="877371" y="2721973"/>
                  </a:lnTo>
                  <a:lnTo>
                    <a:pt x="904048" y="2685967"/>
                  </a:lnTo>
                  <a:lnTo>
                    <a:pt x="929678" y="2649364"/>
                  </a:lnTo>
                  <a:lnTo>
                    <a:pt x="954248" y="2612185"/>
                  </a:lnTo>
                  <a:lnTo>
                    <a:pt x="977749" y="2574451"/>
                  </a:lnTo>
                  <a:lnTo>
                    <a:pt x="1000169" y="2536185"/>
                  </a:lnTo>
                  <a:lnTo>
                    <a:pt x="1021497" y="2497407"/>
                  </a:lnTo>
                  <a:lnTo>
                    <a:pt x="1041721" y="2458139"/>
                  </a:lnTo>
                  <a:lnTo>
                    <a:pt x="1060832" y="2418402"/>
                  </a:lnTo>
                  <a:lnTo>
                    <a:pt x="1078818" y="2378219"/>
                  </a:lnTo>
                  <a:lnTo>
                    <a:pt x="1095667" y="2337609"/>
                  </a:lnTo>
                  <a:lnTo>
                    <a:pt x="1111370" y="2296595"/>
                  </a:lnTo>
                  <a:lnTo>
                    <a:pt x="1125914" y="2255197"/>
                  </a:lnTo>
                  <a:lnTo>
                    <a:pt x="1139289" y="2213439"/>
                  </a:lnTo>
                  <a:lnTo>
                    <a:pt x="1151484" y="2171340"/>
                  </a:lnTo>
                  <a:lnTo>
                    <a:pt x="1162487" y="2128922"/>
                  </a:lnTo>
                  <a:lnTo>
                    <a:pt x="1172288" y="2086206"/>
                  </a:lnTo>
                  <a:lnTo>
                    <a:pt x="1180875" y="2043215"/>
                  </a:lnTo>
                  <a:lnTo>
                    <a:pt x="1188238" y="1999970"/>
                  </a:lnTo>
                  <a:lnTo>
                    <a:pt x="1194366" y="1956491"/>
                  </a:lnTo>
                  <a:lnTo>
                    <a:pt x="1199247" y="1912800"/>
                  </a:lnTo>
                  <a:lnTo>
                    <a:pt x="1202870" y="1868920"/>
                  </a:lnTo>
                  <a:lnTo>
                    <a:pt x="1205225" y="1824870"/>
                  </a:lnTo>
                  <a:lnTo>
                    <a:pt x="1206300" y="1780673"/>
                  </a:lnTo>
                  <a:lnTo>
                    <a:pt x="1206085" y="1736350"/>
                  </a:lnTo>
                  <a:lnTo>
                    <a:pt x="1204568" y="1691922"/>
                  </a:lnTo>
                  <a:lnTo>
                    <a:pt x="1201737" y="1647411"/>
                  </a:lnTo>
                  <a:lnTo>
                    <a:pt x="1197583" y="1602838"/>
                  </a:lnTo>
                  <a:lnTo>
                    <a:pt x="1192095" y="1558225"/>
                  </a:lnTo>
                  <a:lnTo>
                    <a:pt x="1185260" y="1513593"/>
                  </a:lnTo>
                  <a:lnTo>
                    <a:pt x="1177068" y="1468963"/>
                  </a:lnTo>
                  <a:lnTo>
                    <a:pt x="1167508" y="1424357"/>
                  </a:lnTo>
                  <a:lnTo>
                    <a:pt x="1156570" y="1379797"/>
                  </a:lnTo>
                  <a:lnTo>
                    <a:pt x="1144241" y="1335303"/>
                  </a:lnTo>
                  <a:lnTo>
                    <a:pt x="1130511" y="1290897"/>
                  </a:lnTo>
                  <a:lnTo>
                    <a:pt x="1115369" y="1246601"/>
                  </a:lnTo>
                  <a:lnTo>
                    <a:pt x="1098804" y="1202435"/>
                  </a:lnTo>
                  <a:lnTo>
                    <a:pt x="1080733" y="1157908"/>
                  </a:lnTo>
                  <a:lnTo>
                    <a:pt x="1061343" y="1114009"/>
                  </a:lnTo>
                  <a:lnTo>
                    <a:pt x="1040654" y="1070758"/>
                  </a:lnTo>
                  <a:lnTo>
                    <a:pt x="1018687" y="1028173"/>
                  </a:lnTo>
                  <a:lnTo>
                    <a:pt x="995465" y="986275"/>
                  </a:lnTo>
                  <a:lnTo>
                    <a:pt x="971009" y="945082"/>
                  </a:lnTo>
                  <a:lnTo>
                    <a:pt x="945340" y="904615"/>
                  </a:lnTo>
                  <a:lnTo>
                    <a:pt x="918480" y="864892"/>
                  </a:lnTo>
                  <a:lnTo>
                    <a:pt x="890450" y="825932"/>
                  </a:lnTo>
                  <a:lnTo>
                    <a:pt x="861272" y="787756"/>
                  </a:lnTo>
                  <a:lnTo>
                    <a:pt x="830967" y="750381"/>
                  </a:lnTo>
                  <a:lnTo>
                    <a:pt x="799557" y="713829"/>
                  </a:lnTo>
                  <a:lnTo>
                    <a:pt x="767063" y="678117"/>
                  </a:lnTo>
                  <a:lnTo>
                    <a:pt x="733507" y="643266"/>
                  </a:lnTo>
                  <a:lnTo>
                    <a:pt x="698910" y="609295"/>
                  </a:lnTo>
                  <a:lnTo>
                    <a:pt x="663293" y="576222"/>
                  </a:lnTo>
                  <a:lnTo>
                    <a:pt x="626679" y="544068"/>
                  </a:lnTo>
                  <a:lnTo>
                    <a:pt x="589088" y="512852"/>
                  </a:lnTo>
                  <a:lnTo>
                    <a:pt x="550543" y="482593"/>
                  </a:lnTo>
                  <a:lnTo>
                    <a:pt x="511064" y="453310"/>
                  </a:lnTo>
                  <a:lnTo>
                    <a:pt x="470673" y="425022"/>
                  </a:lnTo>
                  <a:lnTo>
                    <a:pt x="429391" y="397750"/>
                  </a:lnTo>
                  <a:lnTo>
                    <a:pt x="387241" y="371512"/>
                  </a:lnTo>
                  <a:lnTo>
                    <a:pt x="344243" y="346328"/>
                  </a:lnTo>
                  <a:lnTo>
                    <a:pt x="300420" y="322217"/>
                  </a:lnTo>
                  <a:lnTo>
                    <a:pt x="255792" y="299198"/>
                  </a:lnTo>
                  <a:lnTo>
                    <a:pt x="210380" y="277291"/>
                  </a:lnTo>
                  <a:lnTo>
                    <a:pt x="164208" y="256515"/>
                  </a:lnTo>
                  <a:lnTo>
                    <a:pt x="117295" y="236890"/>
                  </a:lnTo>
                  <a:lnTo>
                    <a:pt x="69664" y="218434"/>
                  </a:lnTo>
                  <a:lnTo>
                    <a:pt x="21335" y="201168"/>
                  </a:lnTo>
                  <a:lnTo>
                    <a:pt x="103631" y="0"/>
                  </a:lnTo>
                  <a:lnTo>
                    <a:pt x="151139" y="17188"/>
                  </a:lnTo>
                  <a:lnTo>
                    <a:pt x="197919" y="35352"/>
                  </a:lnTo>
                  <a:lnTo>
                    <a:pt x="243965" y="54473"/>
                  </a:lnTo>
                  <a:lnTo>
                    <a:pt x="289267" y="74536"/>
                  </a:lnTo>
                  <a:lnTo>
                    <a:pt x="333818" y="95521"/>
                  </a:lnTo>
                  <a:lnTo>
                    <a:pt x="377608" y="117413"/>
                  </a:lnTo>
                  <a:lnTo>
                    <a:pt x="420629" y="140192"/>
                  </a:lnTo>
                  <a:lnTo>
                    <a:pt x="462873" y="163843"/>
                  </a:lnTo>
                  <a:lnTo>
                    <a:pt x="504331" y="188347"/>
                  </a:lnTo>
                  <a:lnTo>
                    <a:pt x="544995" y="213687"/>
                  </a:lnTo>
                  <a:lnTo>
                    <a:pt x="584856" y="239846"/>
                  </a:lnTo>
                  <a:lnTo>
                    <a:pt x="623905" y="266806"/>
                  </a:lnTo>
                  <a:lnTo>
                    <a:pt x="662135" y="294550"/>
                  </a:lnTo>
                  <a:lnTo>
                    <a:pt x="699536" y="323060"/>
                  </a:lnTo>
                  <a:lnTo>
                    <a:pt x="736101" y="352319"/>
                  </a:lnTo>
                  <a:lnTo>
                    <a:pt x="771820" y="382309"/>
                  </a:lnTo>
                  <a:lnTo>
                    <a:pt x="806686" y="413013"/>
                  </a:lnTo>
                  <a:lnTo>
                    <a:pt x="840689" y="444414"/>
                  </a:lnTo>
                  <a:lnTo>
                    <a:pt x="873821" y="476495"/>
                  </a:lnTo>
                  <a:lnTo>
                    <a:pt x="906074" y="509237"/>
                  </a:lnTo>
                  <a:lnTo>
                    <a:pt x="937440" y="542623"/>
                  </a:lnTo>
                  <a:lnTo>
                    <a:pt x="967909" y="576636"/>
                  </a:lnTo>
                  <a:lnTo>
                    <a:pt x="997473" y="611259"/>
                  </a:lnTo>
                  <a:lnTo>
                    <a:pt x="1026124" y="646473"/>
                  </a:lnTo>
                  <a:lnTo>
                    <a:pt x="1053854" y="682262"/>
                  </a:lnTo>
                  <a:lnTo>
                    <a:pt x="1080653" y="718609"/>
                  </a:lnTo>
                  <a:lnTo>
                    <a:pt x="1106514" y="755495"/>
                  </a:lnTo>
                  <a:lnTo>
                    <a:pt x="1131427" y="792903"/>
                  </a:lnTo>
                  <a:lnTo>
                    <a:pt x="1155384" y="830817"/>
                  </a:lnTo>
                  <a:lnTo>
                    <a:pt x="1178378" y="869218"/>
                  </a:lnTo>
                  <a:lnTo>
                    <a:pt x="1200399" y="908088"/>
                  </a:lnTo>
                  <a:lnTo>
                    <a:pt x="1221438" y="947412"/>
                  </a:lnTo>
                  <a:lnTo>
                    <a:pt x="1241488" y="987171"/>
                  </a:lnTo>
                  <a:lnTo>
                    <a:pt x="1260540" y="1027347"/>
                  </a:lnTo>
                  <a:lnTo>
                    <a:pt x="1278585" y="1067923"/>
                  </a:lnTo>
                  <a:lnTo>
                    <a:pt x="1295615" y="1108883"/>
                  </a:lnTo>
                  <a:lnTo>
                    <a:pt x="1311621" y="1150208"/>
                  </a:lnTo>
                  <a:lnTo>
                    <a:pt x="1326595" y="1191881"/>
                  </a:lnTo>
                  <a:lnTo>
                    <a:pt x="1340529" y="1233884"/>
                  </a:lnTo>
                  <a:lnTo>
                    <a:pt x="1353413" y="1276201"/>
                  </a:lnTo>
                  <a:lnTo>
                    <a:pt x="1365240" y="1318814"/>
                  </a:lnTo>
                  <a:lnTo>
                    <a:pt x="1376001" y="1361704"/>
                  </a:lnTo>
                  <a:lnTo>
                    <a:pt x="1385687" y="1404856"/>
                  </a:lnTo>
                  <a:lnTo>
                    <a:pt x="1394290" y="1448251"/>
                  </a:lnTo>
                  <a:lnTo>
                    <a:pt x="1401802" y="1491872"/>
                  </a:lnTo>
                  <a:lnTo>
                    <a:pt x="1408213" y="1535702"/>
                  </a:lnTo>
                  <a:lnTo>
                    <a:pt x="1413516" y="1579723"/>
                  </a:lnTo>
                  <a:lnTo>
                    <a:pt x="1417702" y="1623917"/>
                  </a:lnTo>
                  <a:lnTo>
                    <a:pt x="1420762" y="1668268"/>
                  </a:lnTo>
                  <a:lnTo>
                    <a:pt x="1422689" y="1712758"/>
                  </a:lnTo>
                  <a:lnTo>
                    <a:pt x="1423472" y="1757369"/>
                  </a:lnTo>
                  <a:lnTo>
                    <a:pt x="1423105" y="1802084"/>
                  </a:lnTo>
                  <a:lnTo>
                    <a:pt x="1421578" y="1846886"/>
                  </a:lnTo>
                  <a:lnTo>
                    <a:pt x="1418884" y="1891756"/>
                  </a:lnTo>
                  <a:lnTo>
                    <a:pt x="1415012" y="1936679"/>
                  </a:lnTo>
                  <a:lnTo>
                    <a:pt x="1409956" y="1981636"/>
                  </a:lnTo>
                  <a:lnTo>
                    <a:pt x="1403706" y="2026609"/>
                  </a:lnTo>
                  <a:lnTo>
                    <a:pt x="1396255" y="2071583"/>
                  </a:lnTo>
                  <a:lnTo>
                    <a:pt x="1387593" y="2116538"/>
                  </a:lnTo>
                  <a:lnTo>
                    <a:pt x="1377712" y="2161457"/>
                  </a:lnTo>
                  <a:lnTo>
                    <a:pt x="1366603" y="2206324"/>
                  </a:lnTo>
                  <a:lnTo>
                    <a:pt x="1354259" y="2251121"/>
                  </a:lnTo>
                  <a:lnTo>
                    <a:pt x="1340670" y="2295830"/>
                  </a:lnTo>
                  <a:lnTo>
                    <a:pt x="1325828" y="2340433"/>
                  </a:lnTo>
                  <a:lnTo>
                    <a:pt x="1309725" y="2384914"/>
                  </a:lnTo>
                  <a:lnTo>
                    <a:pt x="1292352" y="2429255"/>
                  </a:lnTo>
                  <a:lnTo>
                    <a:pt x="1273192" y="2474550"/>
                  </a:lnTo>
                  <a:lnTo>
                    <a:pt x="1252841" y="2519250"/>
                  </a:lnTo>
                  <a:lnTo>
                    <a:pt x="1231315" y="2563340"/>
                  </a:lnTo>
                  <a:lnTo>
                    <a:pt x="1208633" y="2606804"/>
                  </a:lnTo>
                  <a:lnTo>
                    <a:pt x="1184812" y="2649626"/>
                  </a:lnTo>
                  <a:lnTo>
                    <a:pt x="1159871" y="2691789"/>
                  </a:lnTo>
                  <a:lnTo>
                    <a:pt x="1133826" y="2733276"/>
                  </a:lnTo>
                  <a:lnTo>
                    <a:pt x="1106697" y="2774072"/>
                  </a:lnTo>
                  <a:lnTo>
                    <a:pt x="1078501" y="2814161"/>
                  </a:lnTo>
                  <a:lnTo>
                    <a:pt x="1049256" y="2853525"/>
                  </a:lnTo>
                  <a:lnTo>
                    <a:pt x="1018980" y="2892149"/>
                  </a:lnTo>
                  <a:lnTo>
                    <a:pt x="987690" y="2930016"/>
                  </a:lnTo>
                  <a:lnTo>
                    <a:pt x="955406" y="2967111"/>
                  </a:lnTo>
                  <a:lnTo>
                    <a:pt x="922144" y="3003417"/>
                  </a:lnTo>
                  <a:lnTo>
                    <a:pt x="887922" y="3038917"/>
                  </a:lnTo>
                  <a:lnTo>
                    <a:pt x="852760" y="3073595"/>
                  </a:lnTo>
                  <a:lnTo>
                    <a:pt x="816673" y="3107435"/>
                  </a:lnTo>
                  <a:lnTo>
                    <a:pt x="779681" y="3140422"/>
                  </a:lnTo>
                  <a:lnTo>
                    <a:pt x="741801" y="3172537"/>
                  </a:lnTo>
                  <a:lnTo>
                    <a:pt x="703051" y="3203766"/>
                  </a:lnTo>
                  <a:lnTo>
                    <a:pt x="663449" y="3234091"/>
                  </a:lnTo>
                  <a:lnTo>
                    <a:pt x="623013" y="3263497"/>
                  </a:lnTo>
                  <a:lnTo>
                    <a:pt x="581761" y="3291968"/>
                  </a:lnTo>
                  <a:lnTo>
                    <a:pt x="539711" y="3319486"/>
                  </a:lnTo>
                  <a:lnTo>
                    <a:pt x="496880" y="3346036"/>
                  </a:lnTo>
                  <a:lnTo>
                    <a:pt x="453287" y="3371602"/>
                  </a:lnTo>
                  <a:lnTo>
                    <a:pt x="408950" y="3396166"/>
                  </a:lnTo>
                  <a:lnTo>
                    <a:pt x="363886" y="3419714"/>
                  </a:lnTo>
                  <a:lnTo>
                    <a:pt x="318113" y="3442228"/>
                  </a:lnTo>
                  <a:lnTo>
                    <a:pt x="271650" y="3463693"/>
                  </a:lnTo>
                  <a:lnTo>
                    <a:pt x="224514" y="3484091"/>
                  </a:lnTo>
                  <a:lnTo>
                    <a:pt x="176723" y="3503407"/>
                  </a:lnTo>
                  <a:lnTo>
                    <a:pt x="128295" y="3521625"/>
                  </a:lnTo>
                  <a:lnTo>
                    <a:pt x="79247" y="3538727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92195" y="2247900"/>
              <a:ext cx="1423670" cy="3538854"/>
            </a:xfrm>
            <a:custGeom>
              <a:avLst/>
              <a:gdLst/>
              <a:ahLst/>
              <a:cxnLst/>
              <a:rect l="l" t="t" r="r" b="b"/>
              <a:pathLst>
                <a:path w="1423670" h="3538854">
                  <a:moveTo>
                    <a:pt x="103631" y="0"/>
                  </a:moveTo>
                  <a:lnTo>
                    <a:pt x="151139" y="17188"/>
                  </a:lnTo>
                  <a:lnTo>
                    <a:pt x="197919" y="35352"/>
                  </a:lnTo>
                  <a:lnTo>
                    <a:pt x="243965" y="54473"/>
                  </a:lnTo>
                  <a:lnTo>
                    <a:pt x="289267" y="74536"/>
                  </a:lnTo>
                  <a:lnTo>
                    <a:pt x="333818" y="95521"/>
                  </a:lnTo>
                  <a:lnTo>
                    <a:pt x="377608" y="117413"/>
                  </a:lnTo>
                  <a:lnTo>
                    <a:pt x="420629" y="140192"/>
                  </a:lnTo>
                  <a:lnTo>
                    <a:pt x="462873" y="163843"/>
                  </a:lnTo>
                  <a:lnTo>
                    <a:pt x="504331" y="188347"/>
                  </a:lnTo>
                  <a:lnTo>
                    <a:pt x="544995" y="213687"/>
                  </a:lnTo>
                  <a:lnTo>
                    <a:pt x="584856" y="239846"/>
                  </a:lnTo>
                  <a:lnTo>
                    <a:pt x="623905" y="266806"/>
                  </a:lnTo>
                  <a:lnTo>
                    <a:pt x="662135" y="294550"/>
                  </a:lnTo>
                  <a:lnTo>
                    <a:pt x="699536" y="323060"/>
                  </a:lnTo>
                  <a:lnTo>
                    <a:pt x="736101" y="352319"/>
                  </a:lnTo>
                  <a:lnTo>
                    <a:pt x="771820" y="382309"/>
                  </a:lnTo>
                  <a:lnTo>
                    <a:pt x="806686" y="413013"/>
                  </a:lnTo>
                  <a:lnTo>
                    <a:pt x="840689" y="444414"/>
                  </a:lnTo>
                  <a:lnTo>
                    <a:pt x="873821" y="476495"/>
                  </a:lnTo>
                  <a:lnTo>
                    <a:pt x="906074" y="509237"/>
                  </a:lnTo>
                  <a:lnTo>
                    <a:pt x="937440" y="542623"/>
                  </a:lnTo>
                  <a:lnTo>
                    <a:pt x="967909" y="576636"/>
                  </a:lnTo>
                  <a:lnTo>
                    <a:pt x="997473" y="611259"/>
                  </a:lnTo>
                  <a:lnTo>
                    <a:pt x="1026124" y="646473"/>
                  </a:lnTo>
                  <a:lnTo>
                    <a:pt x="1053854" y="682262"/>
                  </a:lnTo>
                  <a:lnTo>
                    <a:pt x="1080653" y="718609"/>
                  </a:lnTo>
                  <a:lnTo>
                    <a:pt x="1106514" y="755495"/>
                  </a:lnTo>
                  <a:lnTo>
                    <a:pt x="1131427" y="792903"/>
                  </a:lnTo>
                  <a:lnTo>
                    <a:pt x="1155384" y="830817"/>
                  </a:lnTo>
                  <a:lnTo>
                    <a:pt x="1178378" y="869218"/>
                  </a:lnTo>
                  <a:lnTo>
                    <a:pt x="1200399" y="908088"/>
                  </a:lnTo>
                  <a:lnTo>
                    <a:pt x="1221438" y="947412"/>
                  </a:lnTo>
                  <a:lnTo>
                    <a:pt x="1241488" y="987171"/>
                  </a:lnTo>
                  <a:lnTo>
                    <a:pt x="1260540" y="1027347"/>
                  </a:lnTo>
                  <a:lnTo>
                    <a:pt x="1278585" y="1067923"/>
                  </a:lnTo>
                  <a:lnTo>
                    <a:pt x="1295615" y="1108883"/>
                  </a:lnTo>
                  <a:lnTo>
                    <a:pt x="1311621" y="1150208"/>
                  </a:lnTo>
                  <a:lnTo>
                    <a:pt x="1326595" y="1191881"/>
                  </a:lnTo>
                  <a:lnTo>
                    <a:pt x="1340529" y="1233884"/>
                  </a:lnTo>
                  <a:lnTo>
                    <a:pt x="1353413" y="1276201"/>
                  </a:lnTo>
                  <a:lnTo>
                    <a:pt x="1365240" y="1318814"/>
                  </a:lnTo>
                  <a:lnTo>
                    <a:pt x="1376001" y="1361704"/>
                  </a:lnTo>
                  <a:lnTo>
                    <a:pt x="1385687" y="1404856"/>
                  </a:lnTo>
                  <a:lnTo>
                    <a:pt x="1394290" y="1448251"/>
                  </a:lnTo>
                  <a:lnTo>
                    <a:pt x="1401802" y="1491872"/>
                  </a:lnTo>
                  <a:lnTo>
                    <a:pt x="1408213" y="1535702"/>
                  </a:lnTo>
                  <a:lnTo>
                    <a:pt x="1413516" y="1579723"/>
                  </a:lnTo>
                  <a:lnTo>
                    <a:pt x="1417702" y="1623917"/>
                  </a:lnTo>
                  <a:lnTo>
                    <a:pt x="1420762" y="1668268"/>
                  </a:lnTo>
                  <a:lnTo>
                    <a:pt x="1422689" y="1712758"/>
                  </a:lnTo>
                  <a:lnTo>
                    <a:pt x="1423472" y="1757369"/>
                  </a:lnTo>
                  <a:lnTo>
                    <a:pt x="1423105" y="1802084"/>
                  </a:lnTo>
                  <a:lnTo>
                    <a:pt x="1421578" y="1846886"/>
                  </a:lnTo>
                  <a:lnTo>
                    <a:pt x="1418884" y="1891756"/>
                  </a:lnTo>
                  <a:lnTo>
                    <a:pt x="1415012" y="1936679"/>
                  </a:lnTo>
                  <a:lnTo>
                    <a:pt x="1409956" y="1981636"/>
                  </a:lnTo>
                  <a:lnTo>
                    <a:pt x="1403706" y="2026609"/>
                  </a:lnTo>
                  <a:lnTo>
                    <a:pt x="1396255" y="2071583"/>
                  </a:lnTo>
                  <a:lnTo>
                    <a:pt x="1387593" y="2116538"/>
                  </a:lnTo>
                  <a:lnTo>
                    <a:pt x="1377712" y="2161457"/>
                  </a:lnTo>
                  <a:lnTo>
                    <a:pt x="1366603" y="2206324"/>
                  </a:lnTo>
                  <a:lnTo>
                    <a:pt x="1354259" y="2251121"/>
                  </a:lnTo>
                  <a:lnTo>
                    <a:pt x="1340670" y="2295830"/>
                  </a:lnTo>
                  <a:lnTo>
                    <a:pt x="1325828" y="2340433"/>
                  </a:lnTo>
                  <a:lnTo>
                    <a:pt x="1309725" y="2384914"/>
                  </a:lnTo>
                  <a:lnTo>
                    <a:pt x="1292352" y="2429255"/>
                  </a:lnTo>
                  <a:lnTo>
                    <a:pt x="1273192" y="2474550"/>
                  </a:lnTo>
                  <a:lnTo>
                    <a:pt x="1252841" y="2519250"/>
                  </a:lnTo>
                  <a:lnTo>
                    <a:pt x="1231315" y="2563340"/>
                  </a:lnTo>
                  <a:lnTo>
                    <a:pt x="1208633" y="2606804"/>
                  </a:lnTo>
                  <a:lnTo>
                    <a:pt x="1184812" y="2649626"/>
                  </a:lnTo>
                  <a:lnTo>
                    <a:pt x="1159871" y="2691789"/>
                  </a:lnTo>
                  <a:lnTo>
                    <a:pt x="1133826" y="2733276"/>
                  </a:lnTo>
                  <a:lnTo>
                    <a:pt x="1106697" y="2774072"/>
                  </a:lnTo>
                  <a:lnTo>
                    <a:pt x="1078501" y="2814161"/>
                  </a:lnTo>
                  <a:lnTo>
                    <a:pt x="1049256" y="2853525"/>
                  </a:lnTo>
                  <a:lnTo>
                    <a:pt x="1018980" y="2892149"/>
                  </a:lnTo>
                  <a:lnTo>
                    <a:pt x="987690" y="2930016"/>
                  </a:lnTo>
                  <a:lnTo>
                    <a:pt x="955406" y="2967111"/>
                  </a:lnTo>
                  <a:lnTo>
                    <a:pt x="922144" y="3003417"/>
                  </a:lnTo>
                  <a:lnTo>
                    <a:pt x="887922" y="3038917"/>
                  </a:lnTo>
                  <a:lnTo>
                    <a:pt x="852760" y="3073595"/>
                  </a:lnTo>
                  <a:lnTo>
                    <a:pt x="816673" y="3107435"/>
                  </a:lnTo>
                  <a:lnTo>
                    <a:pt x="779681" y="3140422"/>
                  </a:lnTo>
                  <a:lnTo>
                    <a:pt x="741801" y="3172537"/>
                  </a:lnTo>
                  <a:lnTo>
                    <a:pt x="703051" y="3203766"/>
                  </a:lnTo>
                  <a:lnTo>
                    <a:pt x="663449" y="3234091"/>
                  </a:lnTo>
                  <a:lnTo>
                    <a:pt x="623013" y="3263497"/>
                  </a:lnTo>
                  <a:lnTo>
                    <a:pt x="581761" y="3291968"/>
                  </a:lnTo>
                  <a:lnTo>
                    <a:pt x="539711" y="3319486"/>
                  </a:lnTo>
                  <a:lnTo>
                    <a:pt x="496880" y="3346036"/>
                  </a:lnTo>
                  <a:lnTo>
                    <a:pt x="453287" y="3371602"/>
                  </a:lnTo>
                  <a:lnTo>
                    <a:pt x="408950" y="3396166"/>
                  </a:lnTo>
                  <a:lnTo>
                    <a:pt x="363886" y="3419714"/>
                  </a:lnTo>
                  <a:lnTo>
                    <a:pt x="318113" y="3442228"/>
                  </a:lnTo>
                  <a:lnTo>
                    <a:pt x="271650" y="3463693"/>
                  </a:lnTo>
                  <a:lnTo>
                    <a:pt x="224514" y="3484091"/>
                  </a:lnTo>
                  <a:lnTo>
                    <a:pt x="176723" y="3503407"/>
                  </a:lnTo>
                  <a:lnTo>
                    <a:pt x="128295" y="3521625"/>
                  </a:lnTo>
                  <a:lnTo>
                    <a:pt x="79247" y="3538727"/>
                  </a:lnTo>
                  <a:lnTo>
                    <a:pt x="0" y="3336035"/>
                  </a:lnTo>
                  <a:lnTo>
                    <a:pt x="47729" y="3319675"/>
                  </a:lnTo>
                  <a:lnTo>
                    <a:pt x="94664" y="3302225"/>
                  </a:lnTo>
                  <a:lnTo>
                    <a:pt x="140794" y="3283707"/>
                  </a:lnTo>
                  <a:lnTo>
                    <a:pt x="186108" y="3264142"/>
                  </a:lnTo>
                  <a:lnTo>
                    <a:pt x="230596" y="3243551"/>
                  </a:lnTo>
                  <a:lnTo>
                    <a:pt x="274245" y="3221956"/>
                  </a:lnTo>
                  <a:lnTo>
                    <a:pt x="317045" y="3199379"/>
                  </a:lnTo>
                  <a:lnTo>
                    <a:pt x="358986" y="3175840"/>
                  </a:lnTo>
                  <a:lnTo>
                    <a:pt x="400055" y="3151361"/>
                  </a:lnTo>
                  <a:lnTo>
                    <a:pt x="440242" y="3125964"/>
                  </a:lnTo>
                  <a:lnTo>
                    <a:pt x="479536" y="3099671"/>
                  </a:lnTo>
                  <a:lnTo>
                    <a:pt x="517925" y="3072501"/>
                  </a:lnTo>
                  <a:lnTo>
                    <a:pt x="555399" y="3044477"/>
                  </a:lnTo>
                  <a:lnTo>
                    <a:pt x="591947" y="3015621"/>
                  </a:lnTo>
                  <a:lnTo>
                    <a:pt x="627558" y="2985953"/>
                  </a:lnTo>
                  <a:lnTo>
                    <a:pt x="662220" y="2955496"/>
                  </a:lnTo>
                  <a:lnTo>
                    <a:pt x="695922" y="2924269"/>
                  </a:lnTo>
                  <a:lnTo>
                    <a:pt x="728654" y="2892296"/>
                  </a:lnTo>
                  <a:lnTo>
                    <a:pt x="760405" y="2859597"/>
                  </a:lnTo>
                  <a:lnTo>
                    <a:pt x="791163" y="2826194"/>
                  </a:lnTo>
                  <a:lnTo>
                    <a:pt x="820917" y="2792108"/>
                  </a:lnTo>
                  <a:lnTo>
                    <a:pt x="849657" y="2757360"/>
                  </a:lnTo>
                  <a:lnTo>
                    <a:pt x="877371" y="2721973"/>
                  </a:lnTo>
                  <a:lnTo>
                    <a:pt x="904048" y="2685967"/>
                  </a:lnTo>
                  <a:lnTo>
                    <a:pt x="929678" y="2649364"/>
                  </a:lnTo>
                  <a:lnTo>
                    <a:pt x="954248" y="2612185"/>
                  </a:lnTo>
                  <a:lnTo>
                    <a:pt x="977749" y="2574451"/>
                  </a:lnTo>
                  <a:lnTo>
                    <a:pt x="1000169" y="2536185"/>
                  </a:lnTo>
                  <a:lnTo>
                    <a:pt x="1021497" y="2497407"/>
                  </a:lnTo>
                  <a:lnTo>
                    <a:pt x="1041721" y="2458139"/>
                  </a:lnTo>
                  <a:lnTo>
                    <a:pt x="1060832" y="2418402"/>
                  </a:lnTo>
                  <a:lnTo>
                    <a:pt x="1078818" y="2378219"/>
                  </a:lnTo>
                  <a:lnTo>
                    <a:pt x="1095667" y="2337609"/>
                  </a:lnTo>
                  <a:lnTo>
                    <a:pt x="1111370" y="2296595"/>
                  </a:lnTo>
                  <a:lnTo>
                    <a:pt x="1125914" y="2255197"/>
                  </a:lnTo>
                  <a:lnTo>
                    <a:pt x="1139289" y="2213439"/>
                  </a:lnTo>
                  <a:lnTo>
                    <a:pt x="1151484" y="2171340"/>
                  </a:lnTo>
                  <a:lnTo>
                    <a:pt x="1162487" y="2128922"/>
                  </a:lnTo>
                  <a:lnTo>
                    <a:pt x="1172288" y="2086206"/>
                  </a:lnTo>
                  <a:lnTo>
                    <a:pt x="1180875" y="2043215"/>
                  </a:lnTo>
                  <a:lnTo>
                    <a:pt x="1188238" y="1999970"/>
                  </a:lnTo>
                  <a:lnTo>
                    <a:pt x="1194366" y="1956491"/>
                  </a:lnTo>
                  <a:lnTo>
                    <a:pt x="1199247" y="1912800"/>
                  </a:lnTo>
                  <a:lnTo>
                    <a:pt x="1202870" y="1868920"/>
                  </a:lnTo>
                  <a:lnTo>
                    <a:pt x="1205225" y="1824870"/>
                  </a:lnTo>
                  <a:lnTo>
                    <a:pt x="1206300" y="1780673"/>
                  </a:lnTo>
                  <a:lnTo>
                    <a:pt x="1206085" y="1736350"/>
                  </a:lnTo>
                  <a:lnTo>
                    <a:pt x="1204568" y="1691922"/>
                  </a:lnTo>
                  <a:lnTo>
                    <a:pt x="1201737" y="1647411"/>
                  </a:lnTo>
                  <a:lnTo>
                    <a:pt x="1197583" y="1602838"/>
                  </a:lnTo>
                  <a:lnTo>
                    <a:pt x="1192095" y="1558225"/>
                  </a:lnTo>
                  <a:lnTo>
                    <a:pt x="1185260" y="1513593"/>
                  </a:lnTo>
                  <a:lnTo>
                    <a:pt x="1177068" y="1468963"/>
                  </a:lnTo>
                  <a:lnTo>
                    <a:pt x="1167508" y="1424357"/>
                  </a:lnTo>
                  <a:lnTo>
                    <a:pt x="1156570" y="1379797"/>
                  </a:lnTo>
                  <a:lnTo>
                    <a:pt x="1144241" y="1335303"/>
                  </a:lnTo>
                  <a:lnTo>
                    <a:pt x="1130511" y="1290897"/>
                  </a:lnTo>
                  <a:lnTo>
                    <a:pt x="1115369" y="1246601"/>
                  </a:lnTo>
                  <a:lnTo>
                    <a:pt x="1098804" y="1202435"/>
                  </a:lnTo>
                  <a:lnTo>
                    <a:pt x="1080733" y="1157908"/>
                  </a:lnTo>
                  <a:lnTo>
                    <a:pt x="1061343" y="1114009"/>
                  </a:lnTo>
                  <a:lnTo>
                    <a:pt x="1040654" y="1070758"/>
                  </a:lnTo>
                  <a:lnTo>
                    <a:pt x="1018687" y="1028173"/>
                  </a:lnTo>
                  <a:lnTo>
                    <a:pt x="995465" y="986275"/>
                  </a:lnTo>
                  <a:lnTo>
                    <a:pt x="971009" y="945082"/>
                  </a:lnTo>
                  <a:lnTo>
                    <a:pt x="945340" y="904615"/>
                  </a:lnTo>
                  <a:lnTo>
                    <a:pt x="918480" y="864892"/>
                  </a:lnTo>
                  <a:lnTo>
                    <a:pt x="890450" y="825932"/>
                  </a:lnTo>
                  <a:lnTo>
                    <a:pt x="861272" y="787756"/>
                  </a:lnTo>
                  <a:lnTo>
                    <a:pt x="830967" y="750381"/>
                  </a:lnTo>
                  <a:lnTo>
                    <a:pt x="799557" y="713829"/>
                  </a:lnTo>
                  <a:lnTo>
                    <a:pt x="767063" y="678117"/>
                  </a:lnTo>
                  <a:lnTo>
                    <a:pt x="733507" y="643266"/>
                  </a:lnTo>
                  <a:lnTo>
                    <a:pt x="698910" y="609295"/>
                  </a:lnTo>
                  <a:lnTo>
                    <a:pt x="663293" y="576222"/>
                  </a:lnTo>
                  <a:lnTo>
                    <a:pt x="626679" y="544068"/>
                  </a:lnTo>
                  <a:lnTo>
                    <a:pt x="589088" y="512852"/>
                  </a:lnTo>
                  <a:lnTo>
                    <a:pt x="550543" y="482593"/>
                  </a:lnTo>
                  <a:lnTo>
                    <a:pt x="511064" y="453310"/>
                  </a:lnTo>
                  <a:lnTo>
                    <a:pt x="470673" y="425022"/>
                  </a:lnTo>
                  <a:lnTo>
                    <a:pt x="429391" y="397750"/>
                  </a:lnTo>
                  <a:lnTo>
                    <a:pt x="387241" y="371512"/>
                  </a:lnTo>
                  <a:lnTo>
                    <a:pt x="344243" y="346328"/>
                  </a:lnTo>
                  <a:lnTo>
                    <a:pt x="300420" y="322217"/>
                  </a:lnTo>
                  <a:lnTo>
                    <a:pt x="255792" y="299198"/>
                  </a:lnTo>
                  <a:lnTo>
                    <a:pt x="210380" y="277291"/>
                  </a:lnTo>
                  <a:lnTo>
                    <a:pt x="164208" y="256515"/>
                  </a:lnTo>
                  <a:lnTo>
                    <a:pt x="117295" y="236890"/>
                  </a:lnTo>
                  <a:lnTo>
                    <a:pt x="69664" y="218434"/>
                  </a:lnTo>
                  <a:lnTo>
                    <a:pt x="21335" y="201168"/>
                  </a:lnTo>
                  <a:lnTo>
                    <a:pt x="103631" y="0"/>
                  </a:lnTo>
                  <a:close/>
                </a:path>
              </a:pathLst>
            </a:custGeom>
            <a:ln w="2133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17512" y="2321169"/>
            <a:ext cx="733051" cy="599283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5481281" y="3986254"/>
            <a:ext cx="3609975" cy="12846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00965">
              <a:lnSpc>
                <a:spcPct val="100000"/>
              </a:lnSpc>
              <a:spcBef>
                <a:spcPts val="125"/>
              </a:spcBef>
            </a:pPr>
            <a:r>
              <a:rPr sz="2950" spc="-130" dirty="0">
                <a:latin typeface="Arial"/>
                <a:cs typeface="Arial"/>
              </a:rPr>
              <a:t>1-844-</a:t>
            </a:r>
            <a:r>
              <a:rPr sz="2950" spc="-145" dirty="0">
                <a:latin typeface="Arial"/>
                <a:cs typeface="Arial"/>
              </a:rPr>
              <a:t>758-</a:t>
            </a:r>
            <a:r>
              <a:rPr sz="2950" spc="-20" dirty="0">
                <a:latin typeface="Arial"/>
                <a:cs typeface="Arial"/>
              </a:rPr>
              <a:t>4146</a:t>
            </a:r>
            <a:endParaRPr sz="2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650" spc="-140" dirty="0">
                <a:latin typeface="Arial"/>
                <a:cs typeface="Arial"/>
              </a:rPr>
              <a:t>@pepcoconnect</a:t>
            </a:r>
            <a:r>
              <a:rPr sz="2650" spc="-75" dirty="0">
                <a:latin typeface="Arial"/>
                <a:cs typeface="Arial"/>
              </a:rPr>
              <a:t> </a:t>
            </a:r>
            <a:r>
              <a:rPr sz="2650" spc="-365" dirty="0">
                <a:latin typeface="Arial"/>
                <a:cs typeface="Arial"/>
              </a:rPr>
              <a:t>#DCPLUG</a:t>
            </a:r>
            <a:endParaRPr sz="265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733203" y="3924827"/>
            <a:ext cx="700513" cy="566586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5397461" y="3172463"/>
            <a:ext cx="3747135" cy="4279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650" spc="-110" dirty="0">
                <a:latin typeface="Arial"/>
                <a:cs typeface="Arial"/>
                <a:hlinkClick r:id="rId5"/>
              </a:rPr>
              <a:t>questions@dcpluginfo.com</a:t>
            </a:r>
            <a:endParaRPr sz="2650">
              <a:latin typeface="Arial"/>
              <a:cs typeface="Arial"/>
            </a:endParaRPr>
          </a:p>
        </p:txBody>
      </p:sp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626864" y="4764278"/>
            <a:ext cx="806195" cy="679450"/>
          </a:xfrm>
          <a:prstGeom prst="rect">
            <a:avLst/>
          </a:prstGeom>
        </p:spPr>
      </p:pic>
      <p:grpSp>
        <p:nvGrpSpPr>
          <p:cNvPr id="14" name="object 14"/>
          <p:cNvGrpSpPr/>
          <p:nvPr/>
        </p:nvGrpSpPr>
        <p:grpSpPr>
          <a:xfrm>
            <a:off x="4845557" y="3161538"/>
            <a:ext cx="347980" cy="501650"/>
            <a:chOff x="4845557" y="3161538"/>
            <a:chExt cx="347980" cy="501650"/>
          </a:xfrm>
        </p:grpSpPr>
        <p:sp>
          <p:nvSpPr>
            <p:cNvPr id="15" name="object 15"/>
            <p:cNvSpPr/>
            <p:nvPr/>
          </p:nvSpPr>
          <p:spPr>
            <a:xfrm>
              <a:off x="4849367" y="3165348"/>
              <a:ext cx="340360" cy="494030"/>
            </a:xfrm>
            <a:custGeom>
              <a:avLst/>
              <a:gdLst/>
              <a:ahLst/>
              <a:cxnLst/>
              <a:rect l="l" t="t" r="r" b="b"/>
              <a:pathLst>
                <a:path w="340360" h="494029">
                  <a:moveTo>
                    <a:pt x="164592" y="493776"/>
                  </a:moveTo>
                  <a:lnTo>
                    <a:pt x="120396" y="475488"/>
                  </a:lnTo>
                  <a:lnTo>
                    <a:pt x="102108" y="432816"/>
                  </a:lnTo>
                  <a:lnTo>
                    <a:pt x="102679" y="424838"/>
                  </a:lnTo>
                  <a:lnTo>
                    <a:pt x="104394" y="417004"/>
                  </a:lnTo>
                  <a:lnTo>
                    <a:pt x="107251" y="409455"/>
                  </a:lnTo>
                  <a:lnTo>
                    <a:pt x="111252" y="402336"/>
                  </a:lnTo>
                  <a:lnTo>
                    <a:pt x="115228" y="394906"/>
                  </a:lnTo>
                  <a:lnTo>
                    <a:pt x="147256" y="372618"/>
                  </a:lnTo>
                  <a:lnTo>
                    <a:pt x="163068" y="370332"/>
                  </a:lnTo>
                  <a:lnTo>
                    <a:pt x="175331" y="371475"/>
                  </a:lnTo>
                  <a:lnTo>
                    <a:pt x="215265" y="398097"/>
                  </a:lnTo>
                  <a:lnTo>
                    <a:pt x="225552" y="432816"/>
                  </a:lnTo>
                  <a:lnTo>
                    <a:pt x="224409" y="444841"/>
                  </a:lnTo>
                  <a:lnTo>
                    <a:pt x="197810" y="483489"/>
                  </a:lnTo>
                  <a:lnTo>
                    <a:pt x="176617" y="492633"/>
                  </a:lnTo>
                  <a:lnTo>
                    <a:pt x="164592" y="493776"/>
                  </a:lnTo>
                  <a:close/>
                </a:path>
                <a:path w="340360" h="494029">
                  <a:moveTo>
                    <a:pt x="62484" y="195072"/>
                  </a:moveTo>
                  <a:lnTo>
                    <a:pt x="16764" y="175260"/>
                  </a:lnTo>
                  <a:lnTo>
                    <a:pt x="904" y="139255"/>
                  </a:lnTo>
                  <a:lnTo>
                    <a:pt x="0" y="124968"/>
                  </a:lnTo>
                  <a:lnTo>
                    <a:pt x="881" y="110156"/>
                  </a:lnTo>
                  <a:lnTo>
                    <a:pt x="15240" y="68580"/>
                  </a:lnTo>
                  <a:lnTo>
                    <a:pt x="45886" y="34504"/>
                  </a:lnTo>
                  <a:lnTo>
                    <a:pt x="80486" y="14787"/>
                  </a:lnTo>
                  <a:lnTo>
                    <a:pt x="130778" y="1690"/>
                  </a:lnTo>
                  <a:lnTo>
                    <a:pt x="158496" y="0"/>
                  </a:lnTo>
                  <a:lnTo>
                    <a:pt x="177641" y="571"/>
                  </a:lnTo>
                  <a:lnTo>
                    <a:pt x="231648" y="9144"/>
                  </a:lnTo>
                  <a:lnTo>
                    <a:pt x="272739" y="24384"/>
                  </a:lnTo>
                  <a:lnTo>
                    <a:pt x="147828" y="24384"/>
                  </a:lnTo>
                  <a:lnTo>
                    <a:pt x="136398" y="24955"/>
                  </a:lnTo>
                  <a:lnTo>
                    <a:pt x="90701" y="38671"/>
                  </a:lnTo>
                  <a:lnTo>
                    <a:pt x="57912" y="60960"/>
                  </a:lnTo>
                  <a:lnTo>
                    <a:pt x="53340" y="68580"/>
                  </a:lnTo>
                  <a:lnTo>
                    <a:pt x="53340" y="74676"/>
                  </a:lnTo>
                  <a:lnTo>
                    <a:pt x="56388" y="77724"/>
                  </a:lnTo>
                  <a:lnTo>
                    <a:pt x="60960" y="77724"/>
                  </a:lnTo>
                  <a:lnTo>
                    <a:pt x="68580" y="79248"/>
                  </a:lnTo>
                  <a:lnTo>
                    <a:pt x="105346" y="93535"/>
                  </a:lnTo>
                  <a:lnTo>
                    <a:pt x="122896" y="127658"/>
                  </a:lnTo>
                  <a:lnTo>
                    <a:pt x="123444" y="135636"/>
                  </a:lnTo>
                  <a:lnTo>
                    <a:pt x="122301" y="147661"/>
                  </a:lnTo>
                  <a:lnTo>
                    <a:pt x="96345" y="185427"/>
                  </a:lnTo>
                  <a:lnTo>
                    <a:pt x="74723" y="193952"/>
                  </a:lnTo>
                  <a:lnTo>
                    <a:pt x="62484" y="195072"/>
                  </a:lnTo>
                  <a:close/>
                </a:path>
                <a:path w="340360" h="494029">
                  <a:moveTo>
                    <a:pt x="150876" y="313944"/>
                  </a:moveTo>
                  <a:lnTo>
                    <a:pt x="160020" y="269748"/>
                  </a:lnTo>
                  <a:lnTo>
                    <a:pt x="176784" y="240792"/>
                  </a:lnTo>
                  <a:lnTo>
                    <a:pt x="181356" y="233172"/>
                  </a:lnTo>
                  <a:lnTo>
                    <a:pt x="204216" y="196596"/>
                  </a:lnTo>
                  <a:lnTo>
                    <a:pt x="216003" y="154281"/>
                  </a:lnTo>
                  <a:lnTo>
                    <a:pt x="217828" y="119824"/>
                  </a:lnTo>
                  <a:lnTo>
                    <a:pt x="216812" y="99345"/>
                  </a:lnTo>
                  <a:lnTo>
                    <a:pt x="201168" y="48768"/>
                  </a:lnTo>
                  <a:lnTo>
                    <a:pt x="164091" y="26050"/>
                  </a:lnTo>
                  <a:lnTo>
                    <a:pt x="147828" y="24384"/>
                  </a:lnTo>
                  <a:lnTo>
                    <a:pt x="272739" y="24384"/>
                  </a:lnTo>
                  <a:lnTo>
                    <a:pt x="310705" y="52387"/>
                  </a:lnTo>
                  <a:lnTo>
                    <a:pt x="332136" y="86391"/>
                  </a:lnTo>
                  <a:lnTo>
                    <a:pt x="339852" y="124968"/>
                  </a:lnTo>
                  <a:lnTo>
                    <a:pt x="338423" y="142922"/>
                  </a:lnTo>
                  <a:lnTo>
                    <a:pt x="316992" y="190500"/>
                  </a:lnTo>
                  <a:lnTo>
                    <a:pt x="284988" y="216789"/>
                  </a:lnTo>
                  <a:lnTo>
                    <a:pt x="239268" y="240792"/>
                  </a:lnTo>
                  <a:lnTo>
                    <a:pt x="227528" y="246245"/>
                  </a:lnTo>
                  <a:lnTo>
                    <a:pt x="217360" y="251269"/>
                  </a:lnTo>
                  <a:lnTo>
                    <a:pt x="208621" y="256008"/>
                  </a:lnTo>
                  <a:lnTo>
                    <a:pt x="201168" y="260604"/>
                  </a:lnTo>
                  <a:lnTo>
                    <a:pt x="193548" y="265176"/>
                  </a:lnTo>
                  <a:lnTo>
                    <a:pt x="178831" y="301609"/>
                  </a:lnTo>
                  <a:lnTo>
                    <a:pt x="178308" y="312420"/>
                  </a:lnTo>
                  <a:lnTo>
                    <a:pt x="150876" y="3139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947665" y="3531870"/>
              <a:ext cx="131064" cy="13106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4849367" y="3165348"/>
              <a:ext cx="340360" cy="314325"/>
            </a:xfrm>
            <a:custGeom>
              <a:avLst/>
              <a:gdLst/>
              <a:ahLst/>
              <a:cxnLst/>
              <a:rect l="l" t="t" r="r" b="b"/>
              <a:pathLst>
                <a:path w="340360" h="314325">
                  <a:moveTo>
                    <a:pt x="158496" y="0"/>
                  </a:moveTo>
                  <a:lnTo>
                    <a:pt x="214217" y="5143"/>
                  </a:lnTo>
                  <a:lnTo>
                    <a:pt x="262318" y="19621"/>
                  </a:lnTo>
                  <a:lnTo>
                    <a:pt x="300632" y="42743"/>
                  </a:lnTo>
                  <a:lnTo>
                    <a:pt x="326136" y="74675"/>
                  </a:lnTo>
                  <a:lnTo>
                    <a:pt x="338994" y="111537"/>
                  </a:lnTo>
                  <a:lnTo>
                    <a:pt x="339852" y="124968"/>
                  </a:lnTo>
                  <a:lnTo>
                    <a:pt x="338423" y="142922"/>
                  </a:lnTo>
                  <a:lnTo>
                    <a:pt x="316992" y="190500"/>
                  </a:lnTo>
                  <a:lnTo>
                    <a:pt x="284988" y="216789"/>
                  </a:lnTo>
                  <a:lnTo>
                    <a:pt x="239268" y="240792"/>
                  </a:lnTo>
                  <a:lnTo>
                    <a:pt x="227528" y="246245"/>
                  </a:lnTo>
                  <a:lnTo>
                    <a:pt x="217360" y="251269"/>
                  </a:lnTo>
                  <a:lnTo>
                    <a:pt x="208621" y="256008"/>
                  </a:lnTo>
                  <a:lnTo>
                    <a:pt x="201168" y="260604"/>
                  </a:lnTo>
                  <a:lnTo>
                    <a:pt x="193548" y="265176"/>
                  </a:lnTo>
                  <a:lnTo>
                    <a:pt x="178831" y="301609"/>
                  </a:lnTo>
                  <a:lnTo>
                    <a:pt x="178308" y="312420"/>
                  </a:lnTo>
                  <a:lnTo>
                    <a:pt x="150876" y="313944"/>
                  </a:lnTo>
                  <a:lnTo>
                    <a:pt x="160020" y="269748"/>
                  </a:lnTo>
                  <a:lnTo>
                    <a:pt x="176784" y="240792"/>
                  </a:lnTo>
                  <a:lnTo>
                    <a:pt x="181356" y="233172"/>
                  </a:lnTo>
                  <a:lnTo>
                    <a:pt x="204216" y="196596"/>
                  </a:lnTo>
                  <a:lnTo>
                    <a:pt x="216003" y="154281"/>
                  </a:lnTo>
                  <a:lnTo>
                    <a:pt x="217932" y="121920"/>
                  </a:lnTo>
                  <a:lnTo>
                    <a:pt x="216812" y="99345"/>
                  </a:lnTo>
                  <a:lnTo>
                    <a:pt x="201168" y="48768"/>
                  </a:lnTo>
                  <a:lnTo>
                    <a:pt x="164091" y="26050"/>
                  </a:lnTo>
                  <a:lnTo>
                    <a:pt x="147828" y="24384"/>
                  </a:lnTo>
                  <a:lnTo>
                    <a:pt x="136398" y="24955"/>
                  </a:lnTo>
                  <a:lnTo>
                    <a:pt x="90701" y="38671"/>
                  </a:lnTo>
                  <a:lnTo>
                    <a:pt x="57912" y="60960"/>
                  </a:lnTo>
                  <a:lnTo>
                    <a:pt x="53340" y="68580"/>
                  </a:lnTo>
                  <a:lnTo>
                    <a:pt x="53340" y="73151"/>
                  </a:lnTo>
                  <a:lnTo>
                    <a:pt x="53340" y="74675"/>
                  </a:lnTo>
                  <a:lnTo>
                    <a:pt x="54864" y="76200"/>
                  </a:lnTo>
                  <a:lnTo>
                    <a:pt x="56388" y="77724"/>
                  </a:lnTo>
                  <a:lnTo>
                    <a:pt x="60960" y="77724"/>
                  </a:lnTo>
                  <a:lnTo>
                    <a:pt x="68580" y="79248"/>
                  </a:lnTo>
                  <a:lnTo>
                    <a:pt x="77724" y="80772"/>
                  </a:lnTo>
                  <a:lnTo>
                    <a:pt x="115824" y="105156"/>
                  </a:lnTo>
                  <a:lnTo>
                    <a:pt x="122301" y="147661"/>
                  </a:lnTo>
                  <a:lnTo>
                    <a:pt x="96345" y="185427"/>
                  </a:lnTo>
                  <a:lnTo>
                    <a:pt x="62484" y="195072"/>
                  </a:lnTo>
                  <a:lnTo>
                    <a:pt x="49339" y="193690"/>
                  </a:lnTo>
                  <a:lnTo>
                    <a:pt x="9001" y="164401"/>
                  </a:lnTo>
                  <a:lnTo>
                    <a:pt x="0" y="124968"/>
                  </a:lnTo>
                  <a:lnTo>
                    <a:pt x="881" y="110156"/>
                  </a:lnTo>
                  <a:lnTo>
                    <a:pt x="15240" y="68580"/>
                  </a:lnTo>
                  <a:lnTo>
                    <a:pt x="45886" y="34504"/>
                  </a:lnTo>
                  <a:lnTo>
                    <a:pt x="80486" y="14787"/>
                  </a:lnTo>
                  <a:lnTo>
                    <a:pt x="130778" y="1690"/>
                  </a:lnTo>
                  <a:lnTo>
                    <a:pt x="158496" y="0"/>
                  </a:lnTo>
                  <a:close/>
                </a:path>
              </a:pathLst>
            </a:custGeom>
            <a:ln w="762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5438641" y="2338801"/>
            <a:ext cx="3272154" cy="479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950" b="0" spc="-85" dirty="0">
                <a:solidFill>
                  <a:srgbClr val="000000"/>
                </a:solidFill>
                <a:latin typeface="Arial"/>
                <a:cs typeface="Arial"/>
                <a:hlinkClick r:id="rId8"/>
              </a:rPr>
              <a:t>www.dcpluginfo.com</a:t>
            </a:r>
            <a:endParaRPr sz="295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25" dirty="0"/>
              <a:t>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98207" y="5957315"/>
            <a:ext cx="1099815" cy="59994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643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-10" dirty="0"/>
              <a:t>Agenda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6378" y="2097367"/>
            <a:ext cx="6340475" cy="213804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296545" indent="-284480">
              <a:lnSpc>
                <a:spcPct val="100000"/>
              </a:lnSpc>
              <a:spcBef>
                <a:spcPts val="495"/>
              </a:spcBef>
              <a:buChar char="•"/>
              <a:tabLst>
                <a:tab pos="296545" algn="l"/>
                <a:tab pos="297180" algn="l"/>
              </a:tabLst>
            </a:pPr>
            <a:r>
              <a:rPr sz="1650" dirty="0">
                <a:latin typeface="Arial"/>
                <a:cs typeface="Arial"/>
              </a:rPr>
              <a:t>Background</a:t>
            </a:r>
            <a:r>
              <a:rPr sz="1650" spc="-45" dirty="0">
                <a:latin typeface="Arial"/>
                <a:cs typeface="Arial"/>
              </a:rPr>
              <a:t> </a:t>
            </a:r>
            <a:r>
              <a:rPr sz="1650" dirty="0">
                <a:latin typeface="Arial"/>
                <a:cs typeface="Arial"/>
              </a:rPr>
              <a:t>and</a:t>
            </a:r>
            <a:r>
              <a:rPr sz="1650" spc="-25" dirty="0">
                <a:latin typeface="Arial"/>
                <a:cs typeface="Arial"/>
              </a:rPr>
              <a:t> </a:t>
            </a:r>
            <a:r>
              <a:rPr sz="1650" spc="-10" dirty="0">
                <a:latin typeface="Arial"/>
                <a:cs typeface="Arial"/>
              </a:rPr>
              <a:t>History</a:t>
            </a:r>
            <a:endParaRPr sz="1650">
              <a:latin typeface="Arial"/>
              <a:cs typeface="Arial"/>
            </a:endParaRPr>
          </a:p>
          <a:p>
            <a:pPr marL="296545" indent="-284480">
              <a:lnSpc>
                <a:spcPct val="100000"/>
              </a:lnSpc>
              <a:spcBef>
                <a:spcPts val="395"/>
              </a:spcBef>
              <a:buChar char="•"/>
              <a:tabLst>
                <a:tab pos="296545" algn="l"/>
                <a:tab pos="297180" algn="l"/>
              </a:tabLst>
            </a:pPr>
            <a:r>
              <a:rPr sz="1650" dirty="0">
                <a:latin typeface="Arial"/>
                <a:cs typeface="Arial"/>
              </a:rPr>
              <a:t>Feeder</a:t>
            </a:r>
            <a:r>
              <a:rPr sz="1650" spc="-35" dirty="0">
                <a:latin typeface="Arial"/>
                <a:cs typeface="Arial"/>
              </a:rPr>
              <a:t> </a:t>
            </a:r>
            <a:r>
              <a:rPr sz="1650" dirty="0">
                <a:latin typeface="Arial"/>
                <a:cs typeface="Arial"/>
              </a:rPr>
              <a:t>Selection</a:t>
            </a:r>
            <a:r>
              <a:rPr sz="1650" spc="-35" dirty="0">
                <a:latin typeface="Arial"/>
                <a:cs typeface="Arial"/>
              </a:rPr>
              <a:t> </a:t>
            </a:r>
            <a:r>
              <a:rPr sz="1650" spc="-10" dirty="0">
                <a:latin typeface="Arial"/>
                <a:cs typeface="Arial"/>
              </a:rPr>
              <a:t>Process</a:t>
            </a:r>
            <a:endParaRPr sz="1650">
              <a:latin typeface="Arial"/>
              <a:cs typeface="Arial"/>
            </a:endParaRPr>
          </a:p>
          <a:p>
            <a:pPr marL="296545" indent="-284480">
              <a:lnSpc>
                <a:spcPct val="100000"/>
              </a:lnSpc>
              <a:spcBef>
                <a:spcPts val="395"/>
              </a:spcBef>
              <a:buChar char="•"/>
              <a:tabLst>
                <a:tab pos="296545" algn="l"/>
                <a:tab pos="297180" algn="l"/>
              </a:tabLst>
            </a:pPr>
            <a:r>
              <a:rPr sz="1650" dirty="0">
                <a:latin typeface="Arial"/>
                <a:cs typeface="Arial"/>
              </a:rPr>
              <a:t>Biennial</a:t>
            </a:r>
            <a:r>
              <a:rPr sz="1650" spc="-35" dirty="0">
                <a:latin typeface="Arial"/>
                <a:cs typeface="Arial"/>
              </a:rPr>
              <a:t> </a:t>
            </a:r>
            <a:r>
              <a:rPr sz="1650" dirty="0">
                <a:latin typeface="Arial"/>
                <a:cs typeface="Arial"/>
              </a:rPr>
              <a:t>Plan</a:t>
            </a:r>
            <a:r>
              <a:rPr sz="1650" spc="-25" dirty="0">
                <a:latin typeface="Arial"/>
                <a:cs typeface="Arial"/>
              </a:rPr>
              <a:t> </a:t>
            </a:r>
            <a:r>
              <a:rPr sz="1650" dirty="0">
                <a:latin typeface="Arial"/>
                <a:cs typeface="Arial"/>
              </a:rPr>
              <a:t>Feeder</a:t>
            </a:r>
            <a:r>
              <a:rPr sz="1650" spc="-30" dirty="0">
                <a:latin typeface="Arial"/>
                <a:cs typeface="Arial"/>
              </a:rPr>
              <a:t> </a:t>
            </a:r>
            <a:r>
              <a:rPr sz="1650" spc="-10" dirty="0">
                <a:latin typeface="Arial"/>
                <a:cs typeface="Arial"/>
              </a:rPr>
              <a:t>Locations</a:t>
            </a:r>
            <a:endParaRPr sz="1650">
              <a:latin typeface="Arial"/>
              <a:cs typeface="Arial"/>
            </a:endParaRPr>
          </a:p>
          <a:p>
            <a:pPr marL="296545" indent="-284480">
              <a:lnSpc>
                <a:spcPct val="100000"/>
              </a:lnSpc>
              <a:spcBef>
                <a:spcPts val="395"/>
              </a:spcBef>
              <a:buChar char="•"/>
              <a:tabLst>
                <a:tab pos="296545" algn="l"/>
                <a:tab pos="297180" algn="l"/>
              </a:tabLst>
            </a:pPr>
            <a:r>
              <a:rPr sz="1650" dirty="0">
                <a:latin typeface="Arial"/>
                <a:cs typeface="Arial"/>
              </a:rPr>
              <a:t>DC</a:t>
            </a:r>
            <a:r>
              <a:rPr sz="1650" spc="-15" dirty="0">
                <a:latin typeface="Arial"/>
                <a:cs typeface="Arial"/>
              </a:rPr>
              <a:t> </a:t>
            </a:r>
            <a:r>
              <a:rPr sz="1650" dirty="0">
                <a:latin typeface="Arial"/>
                <a:cs typeface="Arial"/>
              </a:rPr>
              <a:t>PLUG</a:t>
            </a:r>
            <a:r>
              <a:rPr sz="1650" spc="-25" dirty="0">
                <a:latin typeface="Arial"/>
                <a:cs typeface="Arial"/>
              </a:rPr>
              <a:t> </a:t>
            </a:r>
            <a:r>
              <a:rPr sz="1650" dirty="0">
                <a:latin typeface="Arial"/>
                <a:cs typeface="Arial"/>
              </a:rPr>
              <a:t>Major</a:t>
            </a:r>
            <a:r>
              <a:rPr sz="1650" spc="-30" dirty="0">
                <a:latin typeface="Arial"/>
                <a:cs typeface="Arial"/>
              </a:rPr>
              <a:t> </a:t>
            </a:r>
            <a:r>
              <a:rPr sz="1650" spc="-10" dirty="0">
                <a:latin typeface="Arial"/>
                <a:cs typeface="Arial"/>
              </a:rPr>
              <a:t>Milestones</a:t>
            </a:r>
            <a:endParaRPr sz="1650">
              <a:latin typeface="Arial"/>
              <a:cs typeface="Arial"/>
            </a:endParaRPr>
          </a:p>
          <a:p>
            <a:pPr marL="296545" indent="-284480">
              <a:lnSpc>
                <a:spcPct val="100000"/>
              </a:lnSpc>
              <a:spcBef>
                <a:spcPts val="400"/>
              </a:spcBef>
              <a:buChar char="•"/>
              <a:tabLst>
                <a:tab pos="296545" algn="l"/>
                <a:tab pos="297180" algn="l"/>
              </a:tabLst>
            </a:pPr>
            <a:r>
              <a:rPr sz="1650" dirty="0">
                <a:latin typeface="Arial"/>
                <a:cs typeface="Arial"/>
              </a:rPr>
              <a:t>DC</a:t>
            </a:r>
            <a:r>
              <a:rPr sz="1650" spc="-10" dirty="0">
                <a:latin typeface="Arial"/>
                <a:cs typeface="Arial"/>
              </a:rPr>
              <a:t> </a:t>
            </a:r>
            <a:r>
              <a:rPr sz="1650" dirty="0">
                <a:latin typeface="Arial"/>
                <a:cs typeface="Arial"/>
              </a:rPr>
              <a:t>Business</a:t>
            </a:r>
            <a:r>
              <a:rPr sz="1650" spc="-30" dirty="0">
                <a:latin typeface="Arial"/>
                <a:cs typeface="Arial"/>
              </a:rPr>
              <a:t> </a:t>
            </a:r>
            <a:r>
              <a:rPr sz="1650" spc="-10" dirty="0">
                <a:latin typeface="Arial"/>
                <a:cs typeface="Arial"/>
              </a:rPr>
              <a:t>Engagement</a:t>
            </a:r>
            <a:endParaRPr sz="1650">
              <a:latin typeface="Arial"/>
              <a:cs typeface="Arial"/>
            </a:endParaRPr>
          </a:p>
          <a:p>
            <a:pPr marL="296545" indent="-284480">
              <a:lnSpc>
                <a:spcPct val="100000"/>
              </a:lnSpc>
              <a:spcBef>
                <a:spcPts val="395"/>
              </a:spcBef>
              <a:buChar char="•"/>
              <a:tabLst>
                <a:tab pos="296545" algn="l"/>
                <a:tab pos="297180" algn="l"/>
              </a:tabLst>
            </a:pPr>
            <a:r>
              <a:rPr sz="1650" dirty="0">
                <a:latin typeface="Arial"/>
                <a:cs typeface="Arial"/>
              </a:rPr>
              <a:t>Integrated</a:t>
            </a:r>
            <a:r>
              <a:rPr sz="1650" spc="-55" dirty="0">
                <a:latin typeface="Arial"/>
                <a:cs typeface="Arial"/>
              </a:rPr>
              <a:t> </a:t>
            </a:r>
            <a:r>
              <a:rPr sz="1650" dirty="0">
                <a:latin typeface="Arial"/>
                <a:cs typeface="Arial"/>
              </a:rPr>
              <a:t>Communications</a:t>
            </a:r>
            <a:r>
              <a:rPr sz="1650" spc="-45" dirty="0">
                <a:latin typeface="Arial"/>
                <a:cs typeface="Arial"/>
              </a:rPr>
              <a:t> </a:t>
            </a:r>
            <a:r>
              <a:rPr sz="1650" dirty="0">
                <a:latin typeface="Arial"/>
                <a:cs typeface="Arial"/>
              </a:rPr>
              <a:t>Strategy</a:t>
            </a:r>
            <a:r>
              <a:rPr sz="1650" spc="-45" dirty="0">
                <a:latin typeface="Arial"/>
                <a:cs typeface="Arial"/>
              </a:rPr>
              <a:t> </a:t>
            </a:r>
            <a:r>
              <a:rPr sz="1650" dirty="0">
                <a:latin typeface="Arial"/>
                <a:cs typeface="Arial"/>
              </a:rPr>
              <a:t>–</a:t>
            </a:r>
            <a:r>
              <a:rPr sz="1650" spc="-40" dirty="0">
                <a:latin typeface="Arial"/>
                <a:cs typeface="Arial"/>
              </a:rPr>
              <a:t> </a:t>
            </a:r>
            <a:r>
              <a:rPr sz="1650" dirty="0">
                <a:latin typeface="Arial"/>
                <a:cs typeface="Arial"/>
              </a:rPr>
              <a:t>DC</a:t>
            </a:r>
            <a:r>
              <a:rPr sz="1650" spc="-15" dirty="0">
                <a:latin typeface="Arial"/>
                <a:cs typeface="Arial"/>
              </a:rPr>
              <a:t> </a:t>
            </a:r>
            <a:r>
              <a:rPr sz="1650" dirty="0">
                <a:latin typeface="Arial"/>
                <a:cs typeface="Arial"/>
              </a:rPr>
              <a:t>PLUG</a:t>
            </a:r>
            <a:r>
              <a:rPr sz="1650" spc="-60" dirty="0">
                <a:latin typeface="Arial"/>
                <a:cs typeface="Arial"/>
              </a:rPr>
              <a:t> </a:t>
            </a:r>
            <a:r>
              <a:rPr sz="1650" dirty="0">
                <a:latin typeface="Arial"/>
                <a:cs typeface="Arial"/>
              </a:rPr>
              <a:t>Education</a:t>
            </a:r>
            <a:r>
              <a:rPr sz="1650" spc="-50" dirty="0">
                <a:latin typeface="Arial"/>
                <a:cs typeface="Arial"/>
              </a:rPr>
              <a:t> </a:t>
            </a:r>
            <a:r>
              <a:rPr sz="1650" spc="-20" dirty="0">
                <a:latin typeface="Arial"/>
                <a:cs typeface="Arial"/>
              </a:rPr>
              <a:t>Plan</a:t>
            </a:r>
            <a:endParaRPr sz="1650">
              <a:latin typeface="Arial"/>
              <a:cs typeface="Arial"/>
            </a:endParaRPr>
          </a:p>
          <a:p>
            <a:pPr marL="296545" indent="-284480">
              <a:lnSpc>
                <a:spcPct val="100000"/>
              </a:lnSpc>
              <a:spcBef>
                <a:spcPts val="395"/>
              </a:spcBef>
              <a:buChar char="•"/>
              <a:tabLst>
                <a:tab pos="296545" algn="l"/>
                <a:tab pos="297180" algn="l"/>
              </a:tabLst>
            </a:pPr>
            <a:r>
              <a:rPr sz="1650" dirty="0">
                <a:latin typeface="Arial"/>
                <a:cs typeface="Arial"/>
              </a:rPr>
              <a:t>Contact</a:t>
            </a:r>
            <a:r>
              <a:rPr sz="1650" spc="-50" dirty="0">
                <a:latin typeface="Arial"/>
                <a:cs typeface="Arial"/>
              </a:rPr>
              <a:t> </a:t>
            </a:r>
            <a:r>
              <a:rPr sz="1650" spc="-25" dirty="0">
                <a:latin typeface="Arial"/>
                <a:cs typeface="Arial"/>
              </a:rPr>
              <a:t>Us</a:t>
            </a:r>
            <a:endParaRPr sz="16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85984" y="6356053"/>
            <a:ext cx="895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5" dirty="0">
                <a:solidFill>
                  <a:srgbClr val="898989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98207" y="5957315"/>
            <a:ext cx="1099815" cy="59994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362325">
              <a:lnSpc>
                <a:spcPct val="100000"/>
              </a:lnSpc>
              <a:spcBef>
                <a:spcPts val="125"/>
              </a:spcBef>
            </a:pPr>
            <a:r>
              <a:rPr sz="2950" spc="-10" dirty="0"/>
              <a:t>Background</a:t>
            </a:r>
            <a:endParaRPr sz="295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95044" y="1905000"/>
            <a:ext cx="617219" cy="61721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0475" y="2694432"/>
            <a:ext cx="2083308" cy="3988307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700272" y="1956816"/>
            <a:ext cx="15240" cy="4759960"/>
          </a:xfrm>
          <a:custGeom>
            <a:avLst/>
            <a:gdLst/>
            <a:ahLst/>
            <a:cxnLst/>
            <a:rect l="l" t="t" r="r" b="b"/>
            <a:pathLst>
              <a:path w="15239" h="4759959">
                <a:moveTo>
                  <a:pt x="0" y="0"/>
                </a:moveTo>
                <a:lnTo>
                  <a:pt x="15239" y="4759451"/>
                </a:lnTo>
              </a:path>
            </a:pathLst>
          </a:custGeom>
          <a:ln w="39624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721352" y="2017446"/>
            <a:ext cx="599055" cy="467085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3872001" y="2418197"/>
            <a:ext cx="2318385" cy="373507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sz="1450" b="1" spc="-10" dirty="0">
                <a:solidFill>
                  <a:srgbClr val="009EE1"/>
                </a:solidFill>
                <a:latin typeface="Arial"/>
                <a:cs typeface="Arial"/>
              </a:rPr>
              <a:t>Budget</a:t>
            </a:r>
            <a:endParaRPr sz="14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05"/>
              </a:spcBef>
            </a:pPr>
            <a:r>
              <a:rPr sz="2300" b="1" spc="-235" dirty="0">
                <a:solidFill>
                  <a:srgbClr val="009EE1"/>
                </a:solidFill>
                <a:latin typeface="Arial"/>
                <a:cs typeface="Arial"/>
              </a:rPr>
              <a:t>Pepco</a:t>
            </a:r>
            <a:r>
              <a:rPr sz="2300" b="1" spc="-85" dirty="0">
                <a:solidFill>
                  <a:srgbClr val="009EE1"/>
                </a:solidFill>
                <a:latin typeface="Arial"/>
                <a:cs typeface="Arial"/>
              </a:rPr>
              <a:t> </a:t>
            </a:r>
            <a:r>
              <a:rPr sz="2300" b="1" spc="-10" dirty="0">
                <a:solidFill>
                  <a:srgbClr val="009EE1"/>
                </a:solidFill>
                <a:latin typeface="Arial"/>
                <a:cs typeface="Arial"/>
              </a:rPr>
              <a:t>Portion</a:t>
            </a:r>
            <a:endParaRPr sz="2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50"/>
              </a:spcBef>
            </a:pPr>
            <a:r>
              <a:rPr sz="1950" b="1" spc="-90" dirty="0">
                <a:solidFill>
                  <a:srgbClr val="595959"/>
                </a:solidFill>
                <a:latin typeface="Arial"/>
                <a:cs typeface="Arial"/>
              </a:rPr>
              <a:t>$250</a:t>
            </a:r>
            <a:r>
              <a:rPr sz="1950" b="1" spc="-114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950" b="1" spc="-10" dirty="0">
                <a:solidFill>
                  <a:srgbClr val="595959"/>
                </a:solidFill>
                <a:latin typeface="Arial"/>
                <a:cs typeface="Arial"/>
              </a:rPr>
              <a:t>Million</a:t>
            </a:r>
            <a:endParaRPr sz="1950">
              <a:latin typeface="Arial"/>
              <a:cs typeface="Arial"/>
            </a:endParaRPr>
          </a:p>
          <a:p>
            <a:pPr marL="167640" marR="160020" indent="-1270" algn="ctr">
              <a:lnSpc>
                <a:spcPts val="1500"/>
              </a:lnSpc>
              <a:spcBef>
                <a:spcPts val="430"/>
              </a:spcBef>
            </a:pPr>
            <a:r>
              <a:rPr sz="1300" b="1" spc="-110" dirty="0">
                <a:solidFill>
                  <a:srgbClr val="595959"/>
                </a:solidFill>
                <a:latin typeface="Arial"/>
                <a:cs typeface="Arial"/>
              </a:rPr>
              <a:t>Recovered</a:t>
            </a:r>
            <a:r>
              <a:rPr sz="1300" b="1" spc="-1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90" dirty="0">
                <a:solidFill>
                  <a:srgbClr val="595959"/>
                </a:solidFill>
                <a:latin typeface="Arial"/>
                <a:cs typeface="Arial"/>
              </a:rPr>
              <a:t>through</a:t>
            </a:r>
            <a:r>
              <a:rPr sz="1300" b="1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20" dirty="0">
                <a:solidFill>
                  <a:srgbClr val="595959"/>
                </a:solidFill>
                <a:latin typeface="Arial"/>
                <a:cs typeface="Arial"/>
              </a:rPr>
              <a:t>Pepco </a:t>
            </a:r>
            <a:r>
              <a:rPr sz="1300" b="1" spc="-100" dirty="0">
                <a:solidFill>
                  <a:srgbClr val="595959"/>
                </a:solidFill>
                <a:latin typeface="Arial"/>
                <a:cs typeface="Arial"/>
              </a:rPr>
              <a:t>Underground</a:t>
            </a:r>
            <a:r>
              <a:rPr sz="1300" b="1" spc="4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85" dirty="0">
                <a:solidFill>
                  <a:srgbClr val="595959"/>
                </a:solidFill>
                <a:latin typeface="Arial"/>
                <a:cs typeface="Arial"/>
              </a:rPr>
              <a:t>Project</a:t>
            </a:r>
            <a:r>
              <a:rPr sz="1300" b="1" spc="-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110" dirty="0">
                <a:solidFill>
                  <a:srgbClr val="595959"/>
                </a:solidFill>
                <a:latin typeface="Arial"/>
                <a:cs typeface="Arial"/>
              </a:rPr>
              <a:t>Charge</a:t>
            </a:r>
            <a:endParaRPr sz="1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sz="2300" b="1" spc="-140" dirty="0">
                <a:solidFill>
                  <a:srgbClr val="009EE1"/>
                </a:solidFill>
                <a:latin typeface="Arial"/>
                <a:cs typeface="Arial"/>
              </a:rPr>
              <a:t>District</a:t>
            </a:r>
            <a:r>
              <a:rPr sz="2300" b="1" spc="-100" dirty="0">
                <a:solidFill>
                  <a:srgbClr val="009EE1"/>
                </a:solidFill>
                <a:latin typeface="Arial"/>
                <a:cs typeface="Arial"/>
              </a:rPr>
              <a:t> </a:t>
            </a:r>
            <a:r>
              <a:rPr sz="2300" b="1" spc="-10" dirty="0">
                <a:solidFill>
                  <a:srgbClr val="009EE1"/>
                </a:solidFill>
                <a:latin typeface="Arial"/>
                <a:cs typeface="Arial"/>
              </a:rPr>
              <a:t>Portion</a:t>
            </a:r>
            <a:endParaRPr sz="2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sz="1950" b="1" spc="-80" dirty="0">
                <a:solidFill>
                  <a:srgbClr val="595959"/>
                </a:solidFill>
                <a:latin typeface="Arial"/>
                <a:cs typeface="Arial"/>
              </a:rPr>
              <a:t>$187.5</a:t>
            </a:r>
            <a:r>
              <a:rPr sz="1950" b="1" spc="-9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950" b="1" spc="-10" dirty="0">
                <a:solidFill>
                  <a:srgbClr val="595959"/>
                </a:solidFill>
                <a:latin typeface="Arial"/>
                <a:cs typeface="Arial"/>
              </a:rPr>
              <a:t>Million</a:t>
            </a:r>
            <a:endParaRPr sz="1950">
              <a:latin typeface="Arial"/>
              <a:cs typeface="Arial"/>
            </a:endParaRPr>
          </a:p>
          <a:p>
            <a:pPr marL="12700" marR="5080" algn="ctr">
              <a:lnSpc>
                <a:spcPts val="1510"/>
              </a:lnSpc>
              <a:spcBef>
                <a:spcPts val="405"/>
              </a:spcBef>
            </a:pPr>
            <a:r>
              <a:rPr sz="1300" b="1" spc="-110" dirty="0">
                <a:solidFill>
                  <a:srgbClr val="595959"/>
                </a:solidFill>
                <a:latin typeface="Arial"/>
                <a:cs typeface="Arial"/>
              </a:rPr>
              <a:t>Recovered</a:t>
            </a:r>
            <a:r>
              <a:rPr sz="1300" b="1" spc="-1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90" dirty="0">
                <a:solidFill>
                  <a:srgbClr val="595959"/>
                </a:solidFill>
                <a:latin typeface="Arial"/>
                <a:cs typeface="Arial"/>
              </a:rPr>
              <a:t>through</a:t>
            </a:r>
            <a:r>
              <a:rPr sz="1300" b="1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85" dirty="0">
                <a:solidFill>
                  <a:srgbClr val="595959"/>
                </a:solidFill>
                <a:latin typeface="Arial"/>
                <a:cs typeface="Arial"/>
              </a:rPr>
              <a:t>Underground </a:t>
            </a:r>
            <a:r>
              <a:rPr sz="1300" b="1" spc="-10" dirty="0">
                <a:solidFill>
                  <a:srgbClr val="595959"/>
                </a:solidFill>
                <a:latin typeface="Arial"/>
                <a:cs typeface="Arial"/>
              </a:rPr>
              <a:t>Rider</a:t>
            </a:r>
            <a:endParaRPr sz="1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70"/>
              </a:spcBef>
            </a:pPr>
            <a:r>
              <a:rPr sz="2300" b="1" spc="-20" dirty="0">
                <a:solidFill>
                  <a:srgbClr val="009EE1"/>
                </a:solidFill>
                <a:latin typeface="Arial"/>
                <a:cs typeface="Arial"/>
              </a:rPr>
              <a:t>DDOT</a:t>
            </a:r>
            <a:endParaRPr sz="2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sz="1950" b="1" spc="-135" dirty="0">
                <a:solidFill>
                  <a:srgbClr val="595959"/>
                </a:solidFill>
                <a:latin typeface="Arial"/>
                <a:cs typeface="Arial"/>
              </a:rPr>
              <a:t>up</a:t>
            </a:r>
            <a:r>
              <a:rPr sz="1950" b="1" spc="-8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950" b="1" spc="-75" dirty="0">
                <a:solidFill>
                  <a:srgbClr val="595959"/>
                </a:solidFill>
                <a:latin typeface="Arial"/>
                <a:cs typeface="Arial"/>
              </a:rPr>
              <a:t>to</a:t>
            </a:r>
            <a:r>
              <a:rPr sz="1950" b="1" spc="-8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950" b="1" spc="-75" dirty="0">
                <a:solidFill>
                  <a:srgbClr val="595959"/>
                </a:solidFill>
                <a:latin typeface="Arial"/>
                <a:cs typeface="Arial"/>
              </a:rPr>
              <a:t>$62.5</a:t>
            </a:r>
            <a:r>
              <a:rPr sz="1950" b="1" spc="-1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950" b="1" spc="-10" dirty="0">
                <a:solidFill>
                  <a:srgbClr val="595959"/>
                </a:solidFill>
                <a:latin typeface="Arial"/>
                <a:cs typeface="Arial"/>
              </a:rPr>
              <a:t>Million</a:t>
            </a:r>
            <a:endParaRPr sz="1950">
              <a:latin typeface="Arial"/>
              <a:cs typeface="Arial"/>
            </a:endParaRPr>
          </a:p>
          <a:p>
            <a:pPr marL="204470" marR="196850" algn="ctr">
              <a:lnSpc>
                <a:spcPct val="101600"/>
              </a:lnSpc>
              <a:spcBef>
                <a:spcPts val="45"/>
              </a:spcBef>
            </a:pPr>
            <a:r>
              <a:rPr sz="1300" b="1" spc="-140" dirty="0">
                <a:solidFill>
                  <a:srgbClr val="595959"/>
                </a:solidFill>
                <a:latin typeface="Arial"/>
                <a:cs typeface="Arial"/>
              </a:rPr>
              <a:t>DDOT</a:t>
            </a:r>
            <a:r>
              <a:rPr sz="1300" b="1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85" dirty="0">
                <a:solidFill>
                  <a:srgbClr val="595959"/>
                </a:solidFill>
                <a:latin typeface="Arial"/>
                <a:cs typeface="Arial"/>
              </a:rPr>
              <a:t>Capital</a:t>
            </a:r>
            <a:r>
              <a:rPr sz="1300" b="1" spc="-3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70" dirty="0">
                <a:solidFill>
                  <a:srgbClr val="595959"/>
                </a:solidFill>
                <a:latin typeface="Arial"/>
                <a:cs typeface="Arial"/>
              </a:rPr>
              <a:t>Improvement </a:t>
            </a:r>
            <a:r>
              <a:rPr sz="1300" b="1" spc="-10" dirty="0">
                <a:solidFill>
                  <a:srgbClr val="595959"/>
                </a:solidFill>
                <a:latin typeface="Arial"/>
                <a:cs typeface="Arial"/>
              </a:rPr>
              <a:t>Funding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342888" y="1956816"/>
            <a:ext cx="29209" cy="4759960"/>
          </a:xfrm>
          <a:custGeom>
            <a:avLst/>
            <a:gdLst/>
            <a:ahLst/>
            <a:cxnLst/>
            <a:rect l="l" t="t" r="r" b="b"/>
            <a:pathLst>
              <a:path w="29210" h="4759959">
                <a:moveTo>
                  <a:pt x="0" y="0"/>
                </a:moveTo>
                <a:lnTo>
                  <a:pt x="28956" y="4759451"/>
                </a:lnTo>
              </a:path>
            </a:pathLst>
          </a:custGeom>
          <a:ln w="39623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701028" y="2255520"/>
            <a:ext cx="3017520" cy="1508760"/>
          </a:xfrm>
          <a:prstGeom prst="rect">
            <a:avLst/>
          </a:prstGeom>
          <a:ln w="21335">
            <a:solidFill>
              <a:srgbClr val="0067B1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L="179705" marR="185420">
              <a:lnSpc>
                <a:spcPct val="101499"/>
              </a:lnSpc>
            </a:pPr>
            <a:r>
              <a:rPr sz="1300" b="1" spc="-190" dirty="0">
                <a:solidFill>
                  <a:srgbClr val="595959"/>
                </a:solidFill>
                <a:latin typeface="Arial"/>
                <a:cs typeface="Arial"/>
              </a:rPr>
              <a:t>DC</a:t>
            </a:r>
            <a:r>
              <a:rPr sz="1300" b="1" spc="-4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180" dirty="0">
                <a:solidFill>
                  <a:srgbClr val="595959"/>
                </a:solidFill>
                <a:latin typeface="Arial"/>
                <a:cs typeface="Arial"/>
              </a:rPr>
              <a:t>PLUG</a:t>
            </a:r>
            <a:r>
              <a:rPr sz="1300" b="1" spc="-3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45" dirty="0">
                <a:solidFill>
                  <a:srgbClr val="595959"/>
                </a:solidFill>
                <a:latin typeface="Arial"/>
                <a:cs typeface="Arial"/>
              </a:rPr>
              <a:t>will</a:t>
            </a:r>
            <a:r>
              <a:rPr sz="1300" b="1" spc="-6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80" dirty="0">
                <a:solidFill>
                  <a:srgbClr val="595959"/>
                </a:solidFill>
                <a:latin typeface="Arial"/>
                <a:cs typeface="Arial"/>
              </a:rPr>
              <a:t>provide</a:t>
            </a:r>
            <a:r>
              <a:rPr sz="1300" b="1" spc="-2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595959"/>
                </a:solidFill>
                <a:latin typeface="Arial"/>
                <a:cs typeface="Arial"/>
              </a:rPr>
              <a:t>resiliency </a:t>
            </a:r>
            <a:r>
              <a:rPr sz="1300" b="1" spc="-100" dirty="0">
                <a:solidFill>
                  <a:srgbClr val="595959"/>
                </a:solidFill>
                <a:latin typeface="Arial"/>
                <a:cs typeface="Arial"/>
              </a:rPr>
              <a:t>against</a:t>
            </a:r>
            <a:r>
              <a:rPr sz="1300" b="1" spc="-5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75" dirty="0">
                <a:solidFill>
                  <a:srgbClr val="595959"/>
                </a:solidFill>
                <a:latin typeface="Arial"/>
                <a:cs typeface="Arial"/>
              </a:rPr>
              <a:t>major</a:t>
            </a:r>
            <a:r>
              <a:rPr sz="1300" b="1" spc="-1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110" dirty="0">
                <a:solidFill>
                  <a:srgbClr val="595959"/>
                </a:solidFill>
                <a:latin typeface="Arial"/>
                <a:cs typeface="Arial"/>
              </a:rPr>
              <a:t>storms</a:t>
            </a:r>
            <a:r>
              <a:rPr sz="1300" b="1" spc="-3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95" dirty="0">
                <a:solidFill>
                  <a:srgbClr val="595959"/>
                </a:solidFill>
                <a:latin typeface="Arial"/>
                <a:cs typeface="Arial"/>
              </a:rPr>
              <a:t>and</a:t>
            </a:r>
            <a:r>
              <a:rPr sz="1300" b="1" spc="-1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85" dirty="0">
                <a:solidFill>
                  <a:srgbClr val="595959"/>
                </a:solidFill>
                <a:latin typeface="Arial"/>
                <a:cs typeface="Arial"/>
              </a:rPr>
              <a:t>improve</a:t>
            </a:r>
            <a:r>
              <a:rPr sz="1300" b="1" spc="-4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25" dirty="0">
                <a:solidFill>
                  <a:srgbClr val="595959"/>
                </a:solidFill>
                <a:latin typeface="Arial"/>
                <a:cs typeface="Arial"/>
              </a:rPr>
              <a:t>the </a:t>
            </a:r>
            <a:r>
              <a:rPr sz="1300" b="1" spc="-60" dirty="0">
                <a:solidFill>
                  <a:srgbClr val="595959"/>
                </a:solidFill>
                <a:latin typeface="Arial"/>
                <a:cs typeface="Arial"/>
              </a:rPr>
              <a:t>reliability</a:t>
            </a:r>
            <a:r>
              <a:rPr sz="1300" b="1" spc="-4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65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1300" b="1" spc="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55" dirty="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sz="1300" b="1" spc="-2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80" dirty="0">
                <a:solidFill>
                  <a:srgbClr val="595959"/>
                </a:solidFill>
                <a:latin typeface="Arial"/>
                <a:cs typeface="Arial"/>
              </a:rPr>
              <a:t>electric</a:t>
            </a:r>
            <a:r>
              <a:rPr sz="1300" b="1" spc="-3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595959"/>
                </a:solidFill>
                <a:latin typeface="Arial"/>
                <a:cs typeface="Arial"/>
              </a:rPr>
              <a:t>system</a:t>
            </a:r>
            <a:endParaRPr sz="130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96228" y="1926336"/>
            <a:ext cx="957071" cy="952499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6701028" y="4334255"/>
            <a:ext cx="3017520" cy="1413207"/>
          </a:xfrm>
          <a:prstGeom prst="rect">
            <a:avLst/>
          </a:prstGeom>
          <a:ln w="21335">
            <a:solidFill>
              <a:srgbClr val="0067B1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33985" marR="260985">
              <a:lnSpc>
                <a:spcPct val="101499"/>
              </a:lnSpc>
            </a:pPr>
            <a:r>
              <a:rPr sz="1300" b="1" spc="-55" dirty="0">
                <a:solidFill>
                  <a:srgbClr val="595959"/>
                </a:solidFill>
                <a:latin typeface="Arial"/>
                <a:cs typeface="Arial"/>
              </a:rPr>
              <a:t>Multi–year</a:t>
            </a:r>
            <a:r>
              <a:rPr sz="1300" b="1" spc="-3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95" dirty="0">
                <a:solidFill>
                  <a:srgbClr val="595959"/>
                </a:solidFill>
                <a:latin typeface="Arial"/>
                <a:cs typeface="Arial"/>
              </a:rPr>
              <a:t>program</a:t>
            </a:r>
            <a:r>
              <a:rPr sz="1300" b="1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45" dirty="0">
                <a:solidFill>
                  <a:srgbClr val="595959"/>
                </a:solidFill>
                <a:latin typeface="Arial"/>
                <a:cs typeface="Arial"/>
              </a:rPr>
              <a:t>to</a:t>
            </a:r>
            <a:r>
              <a:rPr sz="1300" b="1" spc="-4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20" dirty="0">
                <a:solidFill>
                  <a:srgbClr val="595959"/>
                </a:solidFill>
                <a:latin typeface="Arial"/>
                <a:cs typeface="Arial"/>
              </a:rPr>
              <a:t>underground </a:t>
            </a:r>
            <a:r>
              <a:rPr sz="1300" b="1" spc="-95" dirty="0">
                <a:solidFill>
                  <a:srgbClr val="595959"/>
                </a:solidFill>
                <a:latin typeface="Arial"/>
                <a:cs typeface="Arial"/>
              </a:rPr>
              <a:t>up</a:t>
            </a:r>
            <a:r>
              <a:rPr sz="1300" b="1" spc="-4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45" dirty="0">
                <a:solidFill>
                  <a:srgbClr val="595959"/>
                </a:solidFill>
                <a:latin typeface="Arial"/>
                <a:cs typeface="Arial"/>
              </a:rPr>
              <a:t>to</a:t>
            </a:r>
            <a:r>
              <a:rPr lang="en-US" sz="1300" b="1" spc="-4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1300" b="1" spc="-75" dirty="0">
                <a:solidFill>
                  <a:srgbClr val="595959"/>
                </a:solidFill>
                <a:latin typeface="Arial"/>
                <a:cs typeface="Arial"/>
              </a:rPr>
              <a:t>20 </a:t>
            </a:r>
            <a:r>
              <a:rPr sz="1300" b="1" spc="-65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1300" b="1" spc="-2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55" dirty="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sz="1300" b="1" spc="-5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100" dirty="0">
                <a:solidFill>
                  <a:srgbClr val="595959"/>
                </a:solidFill>
                <a:latin typeface="Arial"/>
                <a:cs typeface="Arial"/>
              </a:rPr>
              <a:t>most</a:t>
            </a:r>
            <a:r>
              <a:rPr sz="1300" b="1" spc="-5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595959"/>
                </a:solidFill>
                <a:latin typeface="Arial"/>
                <a:cs typeface="Arial"/>
              </a:rPr>
              <a:t>vulnerable </a:t>
            </a:r>
            <a:r>
              <a:rPr sz="1300" b="1" spc="-85" dirty="0">
                <a:solidFill>
                  <a:srgbClr val="595959"/>
                </a:solidFill>
                <a:latin typeface="Arial"/>
                <a:cs typeface="Arial"/>
              </a:rPr>
              <a:t>overhead</a:t>
            </a:r>
            <a:r>
              <a:rPr sz="1300" b="1" spc="-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70" dirty="0">
                <a:solidFill>
                  <a:srgbClr val="595959"/>
                </a:solidFill>
                <a:latin typeface="Arial"/>
                <a:cs typeface="Arial"/>
              </a:rPr>
              <a:t>distribution</a:t>
            </a:r>
            <a:r>
              <a:rPr sz="1300" b="1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85" dirty="0">
                <a:solidFill>
                  <a:srgbClr val="595959"/>
                </a:solidFill>
                <a:latin typeface="Arial"/>
                <a:cs typeface="Arial"/>
              </a:rPr>
              <a:t>lines,</a:t>
            </a:r>
            <a:r>
              <a:rPr sz="1300" b="1" spc="-3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65" dirty="0">
                <a:solidFill>
                  <a:srgbClr val="595959"/>
                </a:solidFill>
                <a:latin typeface="Arial"/>
                <a:cs typeface="Arial"/>
              </a:rPr>
              <a:t>spanning </a:t>
            </a:r>
            <a:r>
              <a:rPr sz="1300" b="1" spc="-80" dirty="0">
                <a:solidFill>
                  <a:srgbClr val="595959"/>
                </a:solidFill>
                <a:latin typeface="Arial"/>
                <a:cs typeface="Arial"/>
              </a:rPr>
              <a:t>over</a:t>
            </a:r>
            <a:r>
              <a:rPr sz="1300" b="1" spc="-4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50" dirty="0">
                <a:solidFill>
                  <a:srgbClr val="595959"/>
                </a:solidFill>
                <a:latin typeface="Arial"/>
                <a:cs typeface="Arial"/>
              </a:rPr>
              <a:t>6-</a:t>
            </a:r>
            <a:r>
              <a:rPr sz="1300" b="1" spc="-65" dirty="0">
                <a:solidFill>
                  <a:srgbClr val="595959"/>
                </a:solidFill>
                <a:latin typeface="Arial"/>
                <a:cs typeface="Arial"/>
              </a:rPr>
              <a:t>8</a:t>
            </a:r>
            <a:r>
              <a:rPr sz="1300" b="1" spc="-5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110" dirty="0">
                <a:solidFill>
                  <a:srgbClr val="595959"/>
                </a:solidFill>
                <a:latin typeface="Arial"/>
                <a:cs typeface="Arial"/>
              </a:rPr>
              <a:t>years</a:t>
            </a:r>
            <a:r>
              <a:rPr sz="1300" b="1" spc="-5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40" dirty="0">
                <a:solidFill>
                  <a:srgbClr val="595959"/>
                </a:solidFill>
                <a:latin typeface="Arial"/>
                <a:cs typeface="Arial"/>
              </a:rPr>
              <a:t>with</a:t>
            </a:r>
            <a:r>
              <a:rPr sz="1300" b="1" spc="-5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70" dirty="0">
                <a:solidFill>
                  <a:srgbClr val="595959"/>
                </a:solidFill>
                <a:latin typeface="Arial"/>
                <a:cs typeface="Arial"/>
              </a:rPr>
              <a:t>work</a:t>
            </a:r>
            <a:r>
              <a:rPr sz="1300" b="1" spc="-6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100" dirty="0">
                <a:solidFill>
                  <a:srgbClr val="595959"/>
                </a:solidFill>
                <a:latin typeface="Arial"/>
                <a:cs typeface="Arial"/>
              </a:rPr>
              <a:t>beginning</a:t>
            </a:r>
            <a:r>
              <a:rPr sz="1300" b="1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25" dirty="0">
                <a:solidFill>
                  <a:srgbClr val="595959"/>
                </a:solidFill>
                <a:latin typeface="Arial"/>
                <a:cs typeface="Arial"/>
              </a:rPr>
              <a:t>in </a:t>
            </a:r>
            <a:r>
              <a:rPr sz="1300" b="1" spc="-75" dirty="0">
                <a:solidFill>
                  <a:srgbClr val="595959"/>
                </a:solidFill>
                <a:latin typeface="Arial"/>
                <a:cs typeface="Arial"/>
              </a:rPr>
              <a:t>early</a:t>
            </a:r>
            <a:r>
              <a:rPr sz="1300" b="1" spc="-1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300" b="1" spc="-20" dirty="0">
                <a:solidFill>
                  <a:srgbClr val="595959"/>
                </a:solidFill>
                <a:latin typeface="Arial"/>
                <a:cs typeface="Arial"/>
              </a:rPr>
              <a:t>2019</a:t>
            </a:r>
            <a:endParaRPr sz="1300" dirty="0">
              <a:latin typeface="Arial"/>
              <a:cs typeface="Arial"/>
            </a:endParaRPr>
          </a:p>
        </p:txBody>
      </p:sp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513043" y="4021150"/>
            <a:ext cx="665233" cy="694241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211314" y="2305430"/>
            <a:ext cx="3181350" cy="396875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965"/>
              </a:spcBef>
            </a:pPr>
            <a:r>
              <a:rPr sz="1450" b="1" spc="-125" dirty="0">
                <a:solidFill>
                  <a:srgbClr val="1F497C"/>
                </a:solidFill>
                <a:latin typeface="Arial"/>
                <a:cs typeface="Arial"/>
              </a:rPr>
              <a:t>Background</a:t>
            </a:r>
            <a:r>
              <a:rPr sz="1450" b="1" spc="-9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450" b="1" dirty="0">
                <a:solidFill>
                  <a:srgbClr val="1F497C"/>
                </a:solidFill>
                <a:latin typeface="Arial"/>
                <a:cs typeface="Arial"/>
              </a:rPr>
              <a:t>&amp;</a:t>
            </a:r>
            <a:r>
              <a:rPr sz="1450" b="1" spc="-3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1450" b="1" spc="-10" dirty="0">
                <a:solidFill>
                  <a:srgbClr val="1F497C"/>
                </a:solidFill>
                <a:latin typeface="Arial"/>
                <a:cs typeface="Arial"/>
              </a:rPr>
              <a:t>Timeline</a:t>
            </a:r>
            <a:endParaRPr sz="14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55"/>
              </a:spcBef>
            </a:pPr>
            <a:r>
              <a:rPr sz="1000" b="1" dirty="0">
                <a:solidFill>
                  <a:srgbClr val="2372B8"/>
                </a:solidFill>
                <a:latin typeface="Arial"/>
                <a:cs typeface="Arial"/>
              </a:rPr>
              <a:t>Aug</a:t>
            </a:r>
            <a:r>
              <a:rPr sz="1000" b="1" spc="-30" dirty="0">
                <a:solidFill>
                  <a:srgbClr val="2372B8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72B8"/>
                </a:solidFill>
                <a:latin typeface="Arial"/>
                <a:cs typeface="Arial"/>
              </a:rPr>
              <a:t>2012</a:t>
            </a:r>
            <a:endParaRPr sz="1000">
              <a:latin typeface="Arial"/>
              <a:cs typeface="Arial"/>
            </a:endParaRPr>
          </a:p>
          <a:p>
            <a:pPr marL="12065" marR="5080" algn="ctr">
              <a:lnSpc>
                <a:spcPts val="1190"/>
              </a:lnSpc>
              <a:spcBef>
                <a:spcPts val="375"/>
              </a:spcBef>
            </a:pP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sz="1000" b="1" spc="-3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Mayor’s</a:t>
            </a:r>
            <a:r>
              <a:rPr sz="1000" b="1" spc="-4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Power</a:t>
            </a:r>
            <a:r>
              <a:rPr sz="1000" b="1" spc="-3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Line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 Undergrounding</a:t>
            </a:r>
            <a:r>
              <a:rPr sz="1000" b="1" spc="-1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30" dirty="0">
                <a:solidFill>
                  <a:srgbClr val="595959"/>
                </a:solidFill>
                <a:latin typeface="Arial"/>
                <a:cs typeface="Arial"/>
              </a:rPr>
              <a:t>Task</a:t>
            </a:r>
            <a:r>
              <a:rPr sz="1000" b="1" spc="-3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595959"/>
                </a:solidFill>
                <a:latin typeface="Arial"/>
                <a:cs typeface="Arial"/>
              </a:rPr>
              <a:t>Force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is</a:t>
            </a:r>
            <a:r>
              <a:rPr sz="1000" b="1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established</a:t>
            </a:r>
            <a:endParaRPr sz="100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270"/>
              </a:spcBef>
            </a:pPr>
            <a:r>
              <a:rPr sz="1000" b="1" dirty="0">
                <a:solidFill>
                  <a:srgbClr val="2372B8"/>
                </a:solidFill>
                <a:latin typeface="Arial"/>
                <a:cs typeface="Arial"/>
              </a:rPr>
              <a:t>May</a:t>
            </a:r>
            <a:r>
              <a:rPr sz="1000" b="1" spc="-50" dirty="0">
                <a:solidFill>
                  <a:srgbClr val="2372B8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72B8"/>
                </a:solidFill>
                <a:latin typeface="Arial"/>
                <a:cs typeface="Arial"/>
              </a:rPr>
              <a:t>2013</a:t>
            </a:r>
            <a:endParaRPr sz="1000">
              <a:latin typeface="Arial"/>
              <a:cs typeface="Arial"/>
            </a:endParaRPr>
          </a:p>
          <a:p>
            <a:pPr marL="38100" marR="31115" algn="ctr">
              <a:lnSpc>
                <a:spcPts val="1190"/>
              </a:lnSpc>
              <a:spcBef>
                <a:spcPts val="370"/>
              </a:spcBef>
            </a:pP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sz="1000" b="1" spc="-2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595959"/>
                </a:solidFill>
                <a:latin typeface="Arial"/>
                <a:cs typeface="Arial"/>
              </a:rPr>
              <a:t>Task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Force</a:t>
            </a:r>
            <a:r>
              <a:rPr sz="1000" b="1" spc="-3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recommends</a:t>
            </a:r>
            <a:r>
              <a:rPr sz="1000" b="1" spc="-5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a</a:t>
            </a:r>
            <a:r>
              <a:rPr sz="1000" b="1" spc="-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partnership</a:t>
            </a:r>
            <a:r>
              <a:rPr sz="1000" b="1" spc="-3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between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Pepco</a:t>
            </a:r>
            <a:r>
              <a:rPr sz="1000" b="1" spc="-2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and</a:t>
            </a:r>
            <a:r>
              <a:rPr sz="1000" b="1" spc="-2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sz="1000" b="1" spc="-3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District</a:t>
            </a:r>
            <a:r>
              <a:rPr sz="1000" b="1" spc="-3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1000" b="1" spc="-3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Columbia</a:t>
            </a:r>
            <a:endParaRPr sz="100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275"/>
              </a:spcBef>
            </a:pPr>
            <a:r>
              <a:rPr sz="1000" b="1" dirty="0">
                <a:solidFill>
                  <a:srgbClr val="2372B8"/>
                </a:solidFill>
                <a:latin typeface="Arial"/>
                <a:cs typeface="Arial"/>
              </a:rPr>
              <a:t>May</a:t>
            </a:r>
            <a:r>
              <a:rPr sz="1000" b="1" spc="-50" dirty="0">
                <a:solidFill>
                  <a:srgbClr val="2372B8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72B8"/>
                </a:solidFill>
                <a:latin typeface="Arial"/>
                <a:cs typeface="Arial"/>
              </a:rPr>
              <a:t>2014</a:t>
            </a:r>
            <a:endParaRPr sz="1000">
              <a:latin typeface="Arial"/>
              <a:cs typeface="Arial"/>
            </a:endParaRPr>
          </a:p>
          <a:p>
            <a:pPr marL="90170" marR="81915" algn="ctr">
              <a:lnSpc>
                <a:spcPts val="1190"/>
              </a:lnSpc>
              <a:spcBef>
                <a:spcPts val="370"/>
              </a:spcBef>
            </a:pP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 Electric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Company</a:t>
            </a:r>
            <a:r>
              <a:rPr sz="1000" b="1" spc="-4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Infrastructure</a:t>
            </a:r>
            <a:r>
              <a:rPr sz="1000" b="1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Improvement Financing</a:t>
            </a:r>
            <a:r>
              <a:rPr sz="1000" b="1" spc="-6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Act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becomes</a:t>
            </a:r>
            <a:r>
              <a:rPr sz="1000" b="1" spc="-25" dirty="0">
                <a:solidFill>
                  <a:srgbClr val="595959"/>
                </a:solidFill>
                <a:latin typeface="Arial"/>
                <a:cs typeface="Arial"/>
              </a:rPr>
              <a:t> law</a:t>
            </a:r>
            <a:endParaRPr sz="100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275"/>
              </a:spcBef>
            </a:pPr>
            <a:r>
              <a:rPr sz="1000" b="1" dirty="0">
                <a:solidFill>
                  <a:srgbClr val="2372B8"/>
                </a:solidFill>
                <a:latin typeface="Arial"/>
                <a:cs typeface="Arial"/>
              </a:rPr>
              <a:t>May</a:t>
            </a:r>
            <a:r>
              <a:rPr sz="1000" b="1" spc="-50" dirty="0">
                <a:solidFill>
                  <a:srgbClr val="2372B8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72B8"/>
                </a:solidFill>
                <a:latin typeface="Arial"/>
                <a:cs typeface="Arial"/>
              </a:rPr>
              <a:t>2017</a:t>
            </a:r>
            <a:endParaRPr sz="1000">
              <a:latin typeface="Arial"/>
              <a:cs typeface="Arial"/>
            </a:endParaRPr>
          </a:p>
          <a:p>
            <a:pPr marL="67310" marR="60960" algn="ctr">
              <a:lnSpc>
                <a:spcPct val="126000"/>
              </a:lnSpc>
              <a:spcBef>
                <a:spcPts val="10"/>
              </a:spcBef>
            </a:pP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Council</a:t>
            </a:r>
            <a:r>
              <a:rPr sz="1000" b="1" spc="-2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sz="1000" b="1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District</a:t>
            </a:r>
            <a:r>
              <a:rPr sz="1000" b="1" spc="-3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1000" b="1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Columbia</a:t>
            </a:r>
            <a:r>
              <a:rPr sz="1000" b="1" spc="-4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amends</a:t>
            </a:r>
            <a:r>
              <a:rPr sz="1000" b="1" spc="-3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sz="1000" b="1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595959"/>
                </a:solidFill>
                <a:latin typeface="Arial"/>
                <a:cs typeface="Arial"/>
              </a:rPr>
              <a:t>law </a:t>
            </a:r>
            <a:r>
              <a:rPr sz="1000" b="1" dirty="0">
                <a:solidFill>
                  <a:srgbClr val="2372B8"/>
                </a:solidFill>
                <a:latin typeface="Arial"/>
                <a:cs typeface="Arial"/>
              </a:rPr>
              <a:t>Nov</a:t>
            </a:r>
            <a:r>
              <a:rPr sz="1000" b="1" spc="-35" dirty="0">
                <a:solidFill>
                  <a:srgbClr val="2372B8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72B8"/>
                </a:solidFill>
                <a:latin typeface="Arial"/>
                <a:cs typeface="Arial"/>
              </a:rPr>
              <a:t>2017</a:t>
            </a:r>
            <a:endParaRPr sz="1000">
              <a:latin typeface="Arial"/>
              <a:cs typeface="Arial"/>
            </a:endParaRPr>
          </a:p>
          <a:p>
            <a:pPr marL="135890" marR="128270" algn="ctr">
              <a:lnSpc>
                <a:spcPts val="1190"/>
              </a:lnSpc>
              <a:spcBef>
                <a:spcPts val="370"/>
              </a:spcBef>
            </a:pP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sz="1000" b="1" spc="-3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Public</a:t>
            </a:r>
            <a:r>
              <a:rPr sz="1000" b="1" spc="-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Service</a:t>
            </a:r>
            <a:r>
              <a:rPr sz="1000" b="1" spc="-4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Commission</a:t>
            </a:r>
            <a:r>
              <a:rPr sz="1000" b="1" spc="-4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sz="1000" b="1" spc="-1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District</a:t>
            </a:r>
            <a:r>
              <a:rPr sz="1000" b="1" spc="-4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595959"/>
                </a:solidFill>
                <a:latin typeface="Arial"/>
                <a:cs typeface="Arial"/>
              </a:rPr>
              <a:t>of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Columbia</a:t>
            </a:r>
            <a:r>
              <a:rPr sz="1000" b="1" spc="-2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approves</a:t>
            </a:r>
            <a:r>
              <a:rPr sz="1000" b="1" spc="-3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First</a:t>
            </a:r>
            <a:r>
              <a:rPr sz="1000" b="1" spc="-1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Biennial</a:t>
            </a:r>
            <a:r>
              <a:rPr sz="1000" b="1" spc="-3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595959"/>
                </a:solidFill>
                <a:latin typeface="Arial"/>
                <a:cs typeface="Arial"/>
              </a:rPr>
              <a:t>Plan</a:t>
            </a:r>
            <a:endParaRPr sz="100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  <a:spcBef>
                <a:spcPts val="275"/>
              </a:spcBef>
            </a:pPr>
            <a:r>
              <a:rPr sz="1000" b="1" dirty="0">
                <a:solidFill>
                  <a:srgbClr val="2372B8"/>
                </a:solidFill>
                <a:latin typeface="Arial"/>
                <a:cs typeface="Arial"/>
              </a:rPr>
              <a:t>Jan</a:t>
            </a:r>
            <a:r>
              <a:rPr sz="1000" b="1" spc="-40" dirty="0">
                <a:solidFill>
                  <a:srgbClr val="2372B8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72B8"/>
                </a:solidFill>
                <a:latin typeface="Arial"/>
                <a:cs typeface="Arial"/>
              </a:rPr>
              <a:t>2020</a:t>
            </a:r>
            <a:endParaRPr sz="1000">
              <a:latin typeface="Arial"/>
              <a:cs typeface="Arial"/>
            </a:endParaRPr>
          </a:p>
          <a:p>
            <a:pPr marL="135890" marR="128270" algn="ctr">
              <a:lnSpc>
                <a:spcPts val="1190"/>
              </a:lnSpc>
              <a:spcBef>
                <a:spcPts val="370"/>
              </a:spcBef>
            </a:pP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sz="1000" b="1" spc="-3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Public</a:t>
            </a:r>
            <a:r>
              <a:rPr sz="1000" b="1" spc="-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Service</a:t>
            </a:r>
            <a:r>
              <a:rPr sz="1000" b="1" spc="-4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Commission</a:t>
            </a:r>
            <a:r>
              <a:rPr sz="1000" b="1" spc="-4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sz="1000" b="1" spc="-1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District</a:t>
            </a:r>
            <a:r>
              <a:rPr sz="1000" b="1" spc="-4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595959"/>
                </a:solidFill>
                <a:latin typeface="Arial"/>
                <a:cs typeface="Arial"/>
              </a:rPr>
              <a:t>of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Columbia</a:t>
            </a:r>
            <a:r>
              <a:rPr sz="1000" b="1" spc="-2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approves</a:t>
            </a:r>
            <a:r>
              <a:rPr sz="1000" b="1" spc="-3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the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Second</a:t>
            </a:r>
            <a:r>
              <a:rPr sz="1000" b="1" spc="-2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Biennial</a:t>
            </a:r>
            <a:r>
              <a:rPr sz="1000" b="1" spc="-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595959"/>
                </a:solidFill>
                <a:latin typeface="Arial"/>
                <a:cs typeface="Arial"/>
              </a:rPr>
              <a:t>Plan</a:t>
            </a:r>
            <a:endParaRPr sz="100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  <a:spcBef>
                <a:spcPts val="215"/>
              </a:spcBef>
            </a:pPr>
            <a:r>
              <a:rPr sz="1000" b="1" dirty="0">
                <a:solidFill>
                  <a:srgbClr val="2372B8"/>
                </a:solidFill>
                <a:latin typeface="Arial"/>
                <a:cs typeface="Arial"/>
              </a:rPr>
              <a:t>Jan</a:t>
            </a:r>
            <a:r>
              <a:rPr sz="1000" b="1" spc="-40" dirty="0">
                <a:solidFill>
                  <a:srgbClr val="2372B8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72B8"/>
                </a:solidFill>
                <a:latin typeface="Arial"/>
                <a:cs typeface="Arial"/>
              </a:rPr>
              <a:t>2022</a:t>
            </a:r>
            <a:endParaRPr sz="1000">
              <a:latin typeface="Arial"/>
              <a:cs typeface="Arial"/>
            </a:endParaRPr>
          </a:p>
          <a:p>
            <a:pPr marL="128270" marR="119380" algn="ctr">
              <a:lnSpc>
                <a:spcPts val="1130"/>
              </a:lnSpc>
              <a:spcBef>
                <a:spcPts val="359"/>
              </a:spcBef>
            </a:pP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Approval</a:t>
            </a:r>
            <a:r>
              <a:rPr sz="1000" b="1" spc="-2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from</a:t>
            </a:r>
            <a:r>
              <a:rPr sz="1000" b="1" spc="-4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Public</a:t>
            </a:r>
            <a:r>
              <a:rPr sz="1000" b="1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Service</a:t>
            </a:r>
            <a:r>
              <a:rPr sz="1000" b="1" spc="-4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Commission</a:t>
            </a:r>
            <a:r>
              <a:rPr sz="1000" b="1" spc="-3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1000" b="1" spc="-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595959"/>
                </a:solidFill>
                <a:latin typeface="Arial"/>
                <a:cs typeface="Arial"/>
              </a:rPr>
              <a:t>the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District</a:t>
            </a:r>
            <a:r>
              <a:rPr sz="1000" b="1" spc="-2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1000" b="1" spc="-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Columbia</a:t>
            </a:r>
            <a:r>
              <a:rPr sz="1000" b="1" spc="-3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on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595959"/>
                </a:solidFill>
                <a:latin typeface="Arial"/>
                <a:cs typeface="Arial"/>
              </a:rPr>
              <a:t>Third</a:t>
            </a:r>
            <a:r>
              <a:rPr sz="1000" b="1" spc="-10" dirty="0">
                <a:solidFill>
                  <a:srgbClr val="595959"/>
                </a:solidFill>
                <a:latin typeface="Arial"/>
                <a:cs typeface="Arial"/>
              </a:rPr>
              <a:t> Biennial</a:t>
            </a:r>
            <a:r>
              <a:rPr sz="1000" b="1" spc="-3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595959"/>
                </a:solidFill>
                <a:latin typeface="Arial"/>
                <a:cs typeface="Arial"/>
              </a:rPr>
              <a:t>Plan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98207" y="5957315"/>
            <a:ext cx="1099815" cy="59994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6438" rIns="0" bIns="0" rtlCol="0">
            <a:spAutoFit/>
          </a:bodyPr>
          <a:lstStyle/>
          <a:p>
            <a:pPr marL="1144905">
              <a:lnSpc>
                <a:spcPct val="100000"/>
              </a:lnSpc>
              <a:spcBef>
                <a:spcPts val="114"/>
              </a:spcBef>
            </a:pPr>
            <a:r>
              <a:rPr dirty="0"/>
              <a:t>Feeder</a:t>
            </a:r>
            <a:r>
              <a:rPr spc="-25" dirty="0"/>
              <a:t> </a:t>
            </a:r>
            <a:r>
              <a:rPr dirty="0"/>
              <a:t>Selection</a:t>
            </a:r>
            <a:r>
              <a:rPr spc="-30" dirty="0"/>
              <a:t> </a:t>
            </a:r>
            <a:r>
              <a:rPr spc="-10" dirty="0"/>
              <a:t>Process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09153" y="2020364"/>
            <a:ext cx="7132320" cy="45529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35"/>
              </a:spcBef>
            </a:pPr>
            <a:r>
              <a:rPr sz="1450" dirty="0">
                <a:latin typeface="Arial"/>
                <a:cs typeface="Arial"/>
              </a:rPr>
              <a:t>In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selecting</a:t>
            </a:r>
            <a:r>
              <a:rPr sz="1450" spc="3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feeders,</a:t>
            </a:r>
            <a:r>
              <a:rPr sz="1450" spc="8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DDOT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8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Pepco</a:t>
            </a:r>
            <a:r>
              <a:rPr sz="1450" spc="4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followed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five-step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process: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50">
              <a:latin typeface="Arial"/>
              <a:cs typeface="Arial"/>
            </a:endParaRPr>
          </a:p>
          <a:p>
            <a:pPr marL="334010" marR="229235" indent="-283845">
              <a:lnSpc>
                <a:spcPct val="102099"/>
              </a:lnSpc>
              <a:buChar char="•"/>
              <a:tabLst>
                <a:tab pos="334010" algn="l"/>
                <a:tab pos="334645" algn="l"/>
              </a:tabLst>
            </a:pPr>
            <a:r>
              <a:rPr sz="1450" dirty="0">
                <a:latin typeface="Arial"/>
                <a:cs typeface="Arial"/>
              </a:rPr>
              <a:t>Based</a:t>
            </a:r>
            <a:r>
              <a:rPr sz="1450" spc="4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on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data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from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January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1,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2010</a:t>
            </a:r>
            <a:r>
              <a:rPr sz="1450" spc="4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through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December</a:t>
            </a:r>
            <a:r>
              <a:rPr sz="1450" spc="5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31,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2016</a:t>
            </a:r>
            <a:r>
              <a:rPr sz="1450" spc="4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for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first </a:t>
            </a:r>
            <a:r>
              <a:rPr sz="1450" dirty="0">
                <a:latin typeface="Arial"/>
                <a:cs typeface="Arial"/>
              </a:rPr>
              <a:t>biennial;</a:t>
            </a:r>
            <a:r>
              <a:rPr sz="1450" spc="4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January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1,</a:t>
            </a:r>
            <a:r>
              <a:rPr sz="1450" spc="10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2010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through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December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31,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2018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for</a:t>
            </a:r>
            <a:r>
              <a:rPr sz="1450" spc="8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second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biennial,</a:t>
            </a:r>
            <a:r>
              <a:rPr sz="1450" spc="45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and</a:t>
            </a:r>
            <a:endParaRPr sz="1450">
              <a:latin typeface="Arial"/>
              <a:cs typeface="Arial"/>
            </a:endParaRPr>
          </a:p>
          <a:p>
            <a:pPr marL="334010" marR="30480">
              <a:lnSpc>
                <a:spcPct val="102400"/>
              </a:lnSpc>
              <a:spcBef>
                <a:spcPts val="10"/>
              </a:spcBef>
            </a:pPr>
            <a:r>
              <a:rPr sz="1450" dirty="0">
                <a:latin typeface="Arial"/>
                <a:cs typeface="Arial"/>
              </a:rPr>
              <a:t>January</a:t>
            </a:r>
            <a:r>
              <a:rPr sz="1450" spc="4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1,</a:t>
            </a:r>
            <a:r>
              <a:rPr sz="1450" spc="9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2010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through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December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31,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2020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for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third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biennial,</a:t>
            </a:r>
            <a:r>
              <a:rPr sz="1450" spc="4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ranked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feeders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by </a:t>
            </a:r>
            <a:r>
              <a:rPr sz="1450" dirty="0">
                <a:latin typeface="Arial"/>
                <a:cs typeface="Arial"/>
              </a:rPr>
              <a:t>historical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reliability</a:t>
            </a:r>
            <a:r>
              <a:rPr sz="1450" spc="4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9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customer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minutes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of</a:t>
            </a:r>
            <a:r>
              <a:rPr sz="1450" spc="9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interruptions</a:t>
            </a:r>
            <a:r>
              <a:rPr sz="1450" spc="8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reduced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per</a:t>
            </a:r>
            <a:r>
              <a:rPr sz="1450" spc="9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dollar</a:t>
            </a:r>
            <a:r>
              <a:rPr sz="1450" spc="50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spent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(SAIFI,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SAIDI,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CMI/$).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150">
              <a:latin typeface="Arial"/>
              <a:cs typeface="Arial"/>
            </a:endParaRPr>
          </a:p>
          <a:p>
            <a:pPr marL="334010" marR="170815" indent="-283845">
              <a:lnSpc>
                <a:spcPct val="102400"/>
              </a:lnSpc>
              <a:buChar char="•"/>
              <a:tabLst>
                <a:tab pos="334010" algn="l"/>
                <a:tab pos="334645" algn="l"/>
              </a:tabLst>
            </a:pPr>
            <a:r>
              <a:rPr sz="1450" dirty="0">
                <a:latin typeface="Arial"/>
                <a:cs typeface="Arial"/>
              </a:rPr>
              <a:t>Identified</a:t>
            </a:r>
            <a:r>
              <a:rPr sz="1450" spc="3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highest-ranked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feeders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each</a:t>
            </a:r>
            <a:r>
              <a:rPr sz="1450" spc="4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of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five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Wards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(Wards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3,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4,</a:t>
            </a:r>
            <a:r>
              <a:rPr sz="1450" spc="4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5,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spc="-50" dirty="0">
                <a:latin typeface="Arial"/>
                <a:cs typeface="Arial"/>
              </a:rPr>
              <a:t>7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8)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of</a:t>
            </a:r>
            <a:r>
              <a:rPr sz="1450" spc="8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District</a:t>
            </a:r>
            <a:r>
              <a:rPr sz="1450" spc="5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of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Columbia</a:t>
            </a:r>
            <a:r>
              <a:rPr sz="1450" spc="5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characterized</a:t>
            </a:r>
            <a:r>
              <a:rPr sz="1450" spc="5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by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large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concentration</a:t>
            </a:r>
            <a:r>
              <a:rPr sz="1450" spc="50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of </a:t>
            </a:r>
            <a:r>
              <a:rPr sz="1450" dirty="0">
                <a:latin typeface="Arial"/>
                <a:cs typeface="Arial"/>
              </a:rPr>
              <a:t>overhead</a:t>
            </a:r>
            <a:r>
              <a:rPr sz="1450" spc="9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power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lines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susceptibility</a:t>
            </a:r>
            <a:r>
              <a:rPr sz="1450" spc="3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to</a:t>
            </a:r>
            <a:r>
              <a:rPr sz="1450" spc="9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overhead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outages.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2200">
              <a:latin typeface="Arial"/>
              <a:cs typeface="Arial"/>
            </a:endParaRPr>
          </a:p>
          <a:p>
            <a:pPr marL="334010" indent="-283845">
              <a:lnSpc>
                <a:spcPct val="100000"/>
              </a:lnSpc>
              <a:buChar char="•"/>
              <a:tabLst>
                <a:tab pos="334010" algn="l"/>
                <a:tab pos="334645" algn="l"/>
              </a:tabLst>
            </a:pPr>
            <a:r>
              <a:rPr sz="1450" dirty="0">
                <a:latin typeface="Arial"/>
                <a:cs typeface="Arial"/>
              </a:rPr>
              <a:t>Analyzed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ongoing</a:t>
            </a:r>
            <a:r>
              <a:rPr sz="1450" spc="5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reliability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work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as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well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as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current</a:t>
            </a:r>
            <a:r>
              <a:rPr sz="1450" spc="8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planned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system</a:t>
            </a:r>
            <a:r>
              <a:rPr sz="1450" spc="11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work.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150">
              <a:latin typeface="Arial"/>
              <a:cs typeface="Arial"/>
            </a:endParaRPr>
          </a:p>
          <a:p>
            <a:pPr marL="334010" marR="149225" indent="-283845">
              <a:lnSpc>
                <a:spcPct val="102099"/>
              </a:lnSpc>
              <a:spcBef>
                <a:spcPts val="5"/>
              </a:spcBef>
              <a:buChar char="•"/>
              <a:tabLst>
                <a:tab pos="334010" algn="l"/>
                <a:tab pos="334645" algn="l"/>
              </a:tabLst>
            </a:pPr>
            <a:r>
              <a:rPr sz="1450" dirty="0">
                <a:latin typeface="Arial"/>
                <a:cs typeface="Arial"/>
              </a:rPr>
              <a:t>Identified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opportunities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to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take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advantage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of</a:t>
            </a:r>
            <a:r>
              <a:rPr sz="1450" spc="9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existing</a:t>
            </a:r>
            <a:r>
              <a:rPr sz="1450" spc="9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or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planned</a:t>
            </a:r>
            <a:r>
              <a:rPr sz="1450" spc="4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DDOT</a:t>
            </a:r>
            <a:r>
              <a:rPr sz="1450" spc="3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roadway </a:t>
            </a:r>
            <a:r>
              <a:rPr sz="1450" dirty="0">
                <a:latin typeface="Arial"/>
                <a:cs typeface="Arial"/>
              </a:rPr>
              <a:t>reconstruction</a:t>
            </a:r>
            <a:r>
              <a:rPr sz="1450" spc="14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projects.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200">
              <a:latin typeface="Arial"/>
              <a:cs typeface="Arial"/>
            </a:endParaRPr>
          </a:p>
          <a:p>
            <a:pPr marL="334010" indent="-283845">
              <a:lnSpc>
                <a:spcPct val="100000"/>
              </a:lnSpc>
              <a:buChar char="•"/>
              <a:tabLst>
                <a:tab pos="334010" algn="l"/>
                <a:tab pos="334645" algn="l"/>
              </a:tabLst>
            </a:pPr>
            <a:r>
              <a:rPr sz="1450" dirty="0">
                <a:latin typeface="Arial"/>
                <a:cs typeface="Arial"/>
              </a:rPr>
              <a:t>Finalized</a:t>
            </a:r>
            <a:r>
              <a:rPr sz="1450" spc="3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8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feeder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selection</a:t>
            </a:r>
            <a:r>
              <a:rPr sz="1450" spc="3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for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spc="20" dirty="0">
                <a:latin typeface="Arial"/>
                <a:cs typeface="Arial"/>
              </a:rPr>
              <a:t>i</a:t>
            </a:r>
            <a:r>
              <a:rPr sz="1450" spc="15" dirty="0">
                <a:latin typeface="Arial"/>
                <a:cs typeface="Arial"/>
              </a:rPr>
              <a:t>n</a:t>
            </a:r>
            <a:r>
              <a:rPr sz="1450" spc="10" dirty="0">
                <a:latin typeface="Arial"/>
                <a:cs typeface="Arial"/>
              </a:rPr>
              <a:t>c</a:t>
            </a:r>
            <a:r>
              <a:rPr sz="1450" spc="5" dirty="0">
                <a:latin typeface="Arial"/>
                <a:cs typeface="Arial"/>
              </a:rPr>
              <a:t>l</a:t>
            </a:r>
            <a:r>
              <a:rPr sz="1450" spc="15" dirty="0">
                <a:latin typeface="Arial"/>
                <a:cs typeface="Arial"/>
              </a:rPr>
              <a:t>u</a:t>
            </a:r>
            <a:r>
              <a:rPr sz="1450" spc="-45" dirty="0">
                <a:latin typeface="Arial"/>
                <a:cs typeface="Arial"/>
              </a:rPr>
              <a:t>s</a:t>
            </a:r>
            <a:r>
              <a:rPr sz="1500" spc="-750" baseline="11111" dirty="0">
                <a:solidFill>
                  <a:srgbClr val="898989"/>
                </a:solidFill>
                <a:latin typeface="Arial"/>
                <a:cs typeface="Arial"/>
              </a:rPr>
              <a:t>4</a:t>
            </a:r>
            <a:r>
              <a:rPr sz="1450" spc="5" dirty="0">
                <a:latin typeface="Arial"/>
                <a:cs typeface="Arial"/>
              </a:rPr>
              <a:t>i</a:t>
            </a:r>
            <a:r>
              <a:rPr sz="1450" spc="15" dirty="0">
                <a:latin typeface="Arial"/>
                <a:cs typeface="Arial"/>
              </a:rPr>
              <a:t>o</a:t>
            </a:r>
            <a:r>
              <a:rPr sz="1450" spc="10" dirty="0">
                <a:latin typeface="Arial"/>
                <a:cs typeface="Arial"/>
              </a:rPr>
              <a:t>n</a:t>
            </a:r>
            <a:r>
              <a:rPr sz="1450" spc="3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</a:t>
            </a:r>
            <a:r>
              <a:rPr sz="1450" spc="5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each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Biennial</a:t>
            </a:r>
            <a:r>
              <a:rPr sz="1450" spc="4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Plan.</a:t>
            </a:r>
            <a:endParaRPr sz="1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6376" y="1285721"/>
            <a:ext cx="1406525" cy="2889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00" b="1" dirty="0">
                <a:solidFill>
                  <a:srgbClr val="FFFFFF"/>
                </a:solidFill>
                <a:latin typeface="Arial"/>
                <a:cs typeface="Arial"/>
              </a:rPr>
              <a:t>Biennial</a:t>
            </a:r>
            <a:r>
              <a:rPr sz="17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20" dirty="0">
                <a:solidFill>
                  <a:srgbClr val="FFFFFF"/>
                </a:solidFill>
                <a:latin typeface="Arial"/>
                <a:cs typeface="Arial"/>
              </a:rPr>
              <a:t>Plan</a:t>
            </a:r>
            <a:endParaRPr sz="17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450">
              <a:lnSpc>
                <a:spcPts val="1045"/>
              </a:lnSpc>
            </a:pPr>
            <a:fld id="{81D60167-4931-47E6-BA6A-407CBD079E47}" type="slidenum">
              <a:rPr spc="-55" dirty="0"/>
              <a:t>5</a:t>
            </a:fld>
            <a:endParaRPr spc="-55" dirty="0"/>
          </a:p>
        </p:txBody>
      </p:sp>
      <p:sp>
        <p:nvSpPr>
          <p:cNvPr id="3" name="object 3"/>
          <p:cNvSpPr txBox="1"/>
          <p:nvPr/>
        </p:nvSpPr>
        <p:spPr>
          <a:xfrm>
            <a:off x="781314" y="1947191"/>
            <a:ext cx="8355330" cy="1492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4154" marR="5080" indent="-212090">
              <a:lnSpc>
                <a:spcPct val="102400"/>
              </a:lnSpc>
              <a:spcBef>
                <a:spcPts val="95"/>
              </a:spcBef>
              <a:buChar char="•"/>
              <a:tabLst>
                <a:tab pos="224154" algn="l"/>
                <a:tab pos="224790" algn="l"/>
              </a:tabLst>
            </a:pPr>
            <a:r>
              <a:rPr sz="1450" dirty="0">
                <a:latin typeface="Arial"/>
                <a:cs typeface="Arial"/>
              </a:rPr>
              <a:t>In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accordance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with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-4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Act,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Pepco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4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DDOT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filed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joint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Biennial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Plan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on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July</a:t>
            </a:r>
            <a:r>
              <a:rPr sz="1450" spc="3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3,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2017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covering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two-year</a:t>
            </a:r>
            <a:r>
              <a:rPr sz="1450" spc="1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period,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2017-2019.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8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Second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Biennial</a:t>
            </a:r>
            <a:r>
              <a:rPr sz="1450" spc="4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Plan</a:t>
            </a:r>
            <a:r>
              <a:rPr sz="1450" spc="5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was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filed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on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September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30,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2019,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and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4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Third</a:t>
            </a:r>
            <a:r>
              <a:rPr sz="1450" spc="4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Biennial</a:t>
            </a:r>
            <a:r>
              <a:rPr sz="1450" spc="3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Plan</a:t>
            </a:r>
            <a:r>
              <a:rPr sz="1450" spc="4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was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submitted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to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PSC</a:t>
            </a:r>
            <a:r>
              <a:rPr sz="1450" spc="5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on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September</a:t>
            </a:r>
            <a:r>
              <a:rPr sz="1450" spc="4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30,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2021.</a:t>
            </a:r>
            <a:endParaRPr sz="1450">
              <a:latin typeface="Arial"/>
              <a:cs typeface="Arial"/>
            </a:endParaRPr>
          </a:p>
          <a:p>
            <a:pPr marL="224154" marR="443230" indent="-212090" algn="just">
              <a:lnSpc>
                <a:spcPct val="102400"/>
              </a:lnSpc>
              <a:spcBef>
                <a:spcPts val="860"/>
              </a:spcBef>
              <a:buChar char="•"/>
              <a:tabLst>
                <a:tab pos="224790" algn="l"/>
              </a:tabLst>
            </a:pPr>
            <a:r>
              <a:rPr sz="1450" dirty="0">
                <a:latin typeface="Arial"/>
                <a:cs typeface="Arial"/>
              </a:rPr>
              <a:t>Under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10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Biennial</a:t>
            </a:r>
            <a:r>
              <a:rPr sz="1450" spc="4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Plan,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DDOT</a:t>
            </a:r>
            <a:r>
              <a:rPr sz="1450" spc="4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primarily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will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construct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10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underground</a:t>
            </a:r>
            <a:r>
              <a:rPr sz="1450" spc="5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facilities,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8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Pepco </a:t>
            </a:r>
            <a:r>
              <a:rPr sz="1450" dirty="0">
                <a:latin typeface="Arial"/>
                <a:cs typeface="Arial"/>
              </a:rPr>
              <a:t>primarily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will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install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underground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electric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distribution</a:t>
            </a:r>
            <a:r>
              <a:rPr sz="1450" spc="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for</a:t>
            </a:r>
            <a:r>
              <a:rPr sz="1450" spc="8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six</a:t>
            </a:r>
            <a:r>
              <a:rPr sz="1450" spc="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overhead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feeders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affected</a:t>
            </a:r>
            <a:r>
              <a:rPr sz="1450" spc="80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by </a:t>
            </a:r>
            <a:r>
              <a:rPr sz="1450" spc="-10" dirty="0">
                <a:latin typeface="Arial"/>
                <a:cs typeface="Arial"/>
              </a:rPr>
              <a:t>outages.</a:t>
            </a:r>
            <a:endParaRPr sz="14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2862" y="6206754"/>
            <a:ext cx="573976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85"/>
              </a:lnSpc>
            </a:pPr>
            <a:r>
              <a:rPr sz="1450" spc="170" dirty="0">
                <a:latin typeface="Arial"/>
                <a:cs typeface="Arial"/>
              </a:rPr>
              <a:t>*</a:t>
            </a:r>
            <a:r>
              <a:rPr sz="1450" spc="-8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planned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work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Feeder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14900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coincides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with</a:t>
            </a:r>
            <a:r>
              <a:rPr sz="1000" spc="26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DDOT’s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Oregon</a:t>
            </a:r>
            <a:r>
              <a:rPr sz="1000" spc="-9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Ave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road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reconstruction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project.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700022" y="3492246"/>
          <a:ext cx="6692899" cy="2631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2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6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496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6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650" b="1" spc="-104" baseline="20202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</a:t>
                      </a:r>
                      <a:r>
                        <a:rPr sz="1650" b="1" spc="60" baseline="20202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5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Biennial</a:t>
                      </a:r>
                      <a:r>
                        <a:rPr sz="165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Feeder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0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6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Ward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0B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6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Neighborhoods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0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1905" algn="ctr">
                        <a:lnSpc>
                          <a:spcPts val="1735"/>
                        </a:lnSpc>
                        <a:spcBef>
                          <a:spcPts val="515"/>
                        </a:spcBef>
                      </a:pPr>
                      <a:r>
                        <a:rPr sz="1450" spc="-25" dirty="0">
                          <a:latin typeface="Arial"/>
                          <a:cs typeface="Arial"/>
                        </a:rPr>
                        <a:t>308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35"/>
                        </a:lnSpc>
                        <a:spcBef>
                          <a:spcPts val="515"/>
                        </a:spcBef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3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35"/>
                        </a:lnSpc>
                        <a:spcBef>
                          <a:spcPts val="515"/>
                        </a:spcBef>
                      </a:pPr>
                      <a:r>
                        <a:rPr sz="1450" spc="-55" dirty="0">
                          <a:latin typeface="Arial"/>
                          <a:cs typeface="Arial"/>
                        </a:rPr>
                        <a:t>American</a:t>
                      </a:r>
                      <a:r>
                        <a:rPr sz="145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40" dirty="0">
                          <a:latin typeface="Arial"/>
                          <a:cs typeface="Arial"/>
                        </a:rPr>
                        <a:t>University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80" dirty="0">
                          <a:latin typeface="Arial"/>
                          <a:cs typeface="Arial"/>
                        </a:rPr>
                        <a:t>Park,</a:t>
                      </a:r>
                      <a:r>
                        <a:rPr sz="14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55" dirty="0">
                          <a:latin typeface="Arial"/>
                          <a:cs typeface="Arial"/>
                        </a:rPr>
                        <a:t>Friendship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Heights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ts val="1735"/>
                        </a:lnSpc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14900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ts val="1735"/>
                        </a:lnSpc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4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1863725" marR="88900" indent="-1765300">
                        <a:lnSpc>
                          <a:spcPts val="1789"/>
                        </a:lnSpc>
                      </a:pPr>
                      <a:r>
                        <a:rPr sz="1450" spc="-35" dirty="0">
                          <a:latin typeface="Arial"/>
                          <a:cs typeface="Arial"/>
                        </a:rPr>
                        <a:t>Hawthorne,</a:t>
                      </a:r>
                      <a:r>
                        <a:rPr sz="14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80" dirty="0">
                          <a:latin typeface="Arial"/>
                          <a:cs typeface="Arial"/>
                        </a:rPr>
                        <a:t>Barnaby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70" dirty="0">
                          <a:latin typeface="Arial"/>
                          <a:cs typeface="Arial"/>
                        </a:rPr>
                        <a:t>Woods,</a:t>
                      </a:r>
                      <a:r>
                        <a:rPr sz="14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0" dirty="0">
                          <a:latin typeface="Arial"/>
                          <a:cs typeface="Arial"/>
                        </a:rPr>
                        <a:t>Chevy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20" dirty="0">
                          <a:latin typeface="Arial"/>
                          <a:cs typeface="Arial"/>
                        </a:rPr>
                        <a:t>Chase,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30" dirty="0">
                          <a:latin typeface="Arial"/>
                          <a:cs typeface="Arial"/>
                        </a:rPr>
                        <a:t>Friendship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Heights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635" algn="ctr">
                        <a:lnSpc>
                          <a:spcPts val="1735"/>
                        </a:lnSpc>
                        <a:spcBef>
                          <a:spcPts val="515"/>
                        </a:spcBef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15009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35"/>
                        </a:lnSpc>
                        <a:spcBef>
                          <a:spcPts val="515"/>
                        </a:spcBef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4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735"/>
                        </a:lnSpc>
                        <a:spcBef>
                          <a:spcPts val="515"/>
                        </a:spcBef>
                      </a:pPr>
                      <a:r>
                        <a:rPr sz="1450" spc="-120" dirty="0">
                          <a:latin typeface="Arial"/>
                          <a:cs typeface="Arial"/>
                        </a:rPr>
                        <a:t>Takoma</a:t>
                      </a:r>
                      <a:r>
                        <a:rPr sz="145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80" dirty="0">
                          <a:latin typeface="Arial"/>
                          <a:cs typeface="Arial"/>
                        </a:rPr>
                        <a:t>Park,</a:t>
                      </a:r>
                      <a:r>
                        <a:rPr sz="145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Manor</a:t>
                      </a:r>
                      <a:r>
                        <a:rPr sz="145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Park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635" algn="ctr">
                        <a:lnSpc>
                          <a:spcPts val="1735"/>
                        </a:lnSpc>
                        <a:spcBef>
                          <a:spcPts val="515"/>
                        </a:spcBef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14007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735"/>
                        </a:lnSpc>
                        <a:spcBef>
                          <a:spcPts val="515"/>
                        </a:spcBef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5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735"/>
                        </a:lnSpc>
                        <a:spcBef>
                          <a:spcPts val="515"/>
                        </a:spcBef>
                      </a:pPr>
                      <a:r>
                        <a:rPr sz="1450" spc="-50" dirty="0">
                          <a:latin typeface="Arial"/>
                          <a:cs typeface="Arial"/>
                        </a:rPr>
                        <a:t>Brookland,</a:t>
                      </a:r>
                      <a:r>
                        <a:rPr sz="14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45" dirty="0">
                          <a:latin typeface="Arial"/>
                          <a:cs typeface="Arial"/>
                        </a:rPr>
                        <a:t>Michigan </a:t>
                      </a:r>
                      <a:r>
                        <a:rPr sz="1450" spc="-80" dirty="0">
                          <a:latin typeface="Arial"/>
                          <a:cs typeface="Arial"/>
                        </a:rPr>
                        <a:t>Park,</a:t>
                      </a:r>
                      <a:r>
                        <a:rPr sz="145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Woodridge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450" spc="-25" dirty="0">
                          <a:latin typeface="Arial"/>
                          <a:cs typeface="Arial"/>
                        </a:rPr>
                        <a:t>368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7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marL="600075" marR="153670" indent="-436245">
                        <a:lnSpc>
                          <a:spcPts val="1789"/>
                        </a:lnSpc>
                      </a:pPr>
                      <a:r>
                        <a:rPr sz="1450" spc="-65" dirty="0">
                          <a:latin typeface="Arial"/>
                          <a:cs typeface="Arial"/>
                        </a:rPr>
                        <a:t>Benning</a:t>
                      </a:r>
                      <a:r>
                        <a:rPr sz="145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85" dirty="0">
                          <a:latin typeface="Arial"/>
                          <a:cs typeface="Arial"/>
                        </a:rPr>
                        <a:t>Ridge,</a:t>
                      </a:r>
                      <a:r>
                        <a:rPr sz="145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35" dirty="0">
                          <a:latin typeface="Arial"/>
                          <a:cs typeface="Arial"/>
                        </a:rPr>
                        <a:t>Fort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30" dirty="0">
                          <a:latin typeface="Arial"/>
                          <a:cs typeface="Arial"/>
                        </a:rPr>
                        <a:t>Dupont</a:t>
                      </a:r>
                      <a:r>
                        <a:rPr sz="14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90" dirty="0">
                          <a:latin typeface="Arial"/>
                          <a:cs typeface="Arial"/>
                        </a:rPr>
                        <a:t>Park,</a:t>
                      </a:r>
                      <a:r>
                        <a:rPr sz="14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35" dirty="0">
                          <a:latin typeface="Arial"/>
                          <a:cs typeface="Arial"/>
                        </a:rPr>
                        <a:t>Dupont</a:t>
                      </a:r>
                      <a:r>
                        <a:rPr sz="145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80" dirty="0">
                          <a:latin typeface="Arial"/>
                          <a:cs typeface="Arial"/>
                        </a:rPr>
                        <a:t>Park,</a:t>
                      </a:r>
                      <a:r>
                        <a:rPr sz="145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40" dirty="0">
                          <a:latin typeface="Arial"/>
                          <a:cs typeface="Arial"/>
                        </a:rPr>
                        <a:t>Civic 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Betterment,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40" dirty="0">
                          <a:latin typeface="Arial"/>
                          <a:cs typeface="Arial"/>
                        </a:rPr>
                        <a:t>Marshall</a:t>
                      </a:r>
                      <a:r>
                        <a:rPr sz="14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60" dirty="0">
                          <a:latin typeface="Arial"/>
                          <a:cs typeface="Arial"/>
                        </a:rPr>
                        <a:t>Heights,</a:t>
                      </a:r>
                      <a:r>
                        <a:rPr sz="145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35" dirty="0">
                          <a:latin typeface="Arial"/>
                          <a:cs typeface="Arial"/>
                        </a:rPr>
                        <a:t>Fort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Davis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ts val="1735"/>
                        </a:lnSpc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14758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ts val="1735"/>
                        </a:lnSpc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8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924560" marR="353060" indent="-563880">
                        <a:lnSpc>
                          <a:spcPts val="1789"/>
                        </a:lnSpc>
                      </a:pPr>
                      <a:r>
                        <a:rPr sz="1450" spc="-105" dirty="0">
                          <a:latin typeface="Arial"/>
                          <a:cs typeface="Arial"/>
                        </a:rPr>
                        <a:t>Congress</a:t>
                      </a:r>
                      <a:r>
                        <a:rPr sz="14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60" dirty="0">
                          <a:latin typeface="Arial"/>
                          <a:cs typeface="Arial"/>
                        </a:rPr>
                        <a:t>Heights,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55" dirty="0">
                          <a:latin typeface="Arial"/>
                          <a:cs typeface="Arial"/>
                        </a:rPr>
                        <a:t>Joint</a:t>
                      </a:r>
                      <a:r>
                        <a:rPr sz="14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30" dirty="0">
                          <a:latin typeface="Arial"/>
                          <a:cs typeface="Arial"/>
                        </a:rPr>
                        <a:t>Base</a:t>
                      </a:r>
                      <a:r>
                        <a:rPr sz="145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Anacostia-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Bolling, </a:t>
                      </a:r>
                      <a:r>
                        <a:rPr sz="1450" spc="-60" dirty="0">
                          <a:latin typeface="Arial"/>
                          <a:cs typeface="Arial"/>
                        </a:rPr>
                        <a:t>Washington</a:t>
                      </a:r>
                      <a:r>
                        <a:rPr sz="14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70" dirty="0">
                          <a:latin typeface="Arial"/>
                          <a:cs typeface="Arial"/>
                        </a:rPr>
                        <a:t>Highlands,</a:t>
                      </a:r>
                      <a:r>
                        <a:rPr sz="145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Bellevue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6376" y="1285721"/>
            <a:ext cx="1406525" cy="2889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00" b="1" dirty="0">
                <a:solidFill>
                  <a:srgbClr val="FFFFFF"/>
                </a:solidFill>
                <a:latin typeface="Arial"/>
                <a:cs typeface="Arial"/>
              </a:rPr>
              <a:t>Biennial</a:t>
            </a:r>
            <a:r>
              <a:rPr sz="17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20" dirty="0">
                <a:solidFill>
                  <a:srgbClr val="FFFFFF"/>
                </a:solidFill>
                <a:latin typeface="Arial"/>
                <a:cs typeface="Arial"/>
              </a:rPr>
              <a:t>Plan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450">
              <a:lnSpc>
                <a:spcPts val="1045"/>
              </a:lnSpc>
            </a:pPr>
            <a:fld id="{81D60167-4931-47E6-BA6A-407CBD079E47}" type="slidenum">
              <a:rPr spc="-55" dirty="0"/>
              <a:t>6</a:t>
            </a:fld>
            <a:endParaRPr spc="-5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935001"/>
              </p:ext>
            </p:extLst>
          </p:nvPr>
        </p:nvGraphicFramePr>
        <p:xfrm>
          <a:off x="1620774" y="2184654"/>
          <a:ext cx="6808470" cy="39662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6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8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9405">
                <a:tc>
                  <a:txBody>
                    <a:bodyPr/>
                    <a:lstStyle/>
                    <a:p>
                      <a:pPr algn="ctr">
                        <a:lnSpc>
                          <a:spcPts val="1970"/>
                        </a:lnSpc>
                        <a:spcBef>
                          <a:spcPts val="450"/>
                        </a:spcBef>
                      </a:pPr>
                      <a:r>
                        <a:rPr sz="16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650" b="1" baseline="20202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nd</a:t>
                      </a:r>
                      <a:r>
                        <a:rPr sz="1650" b="1" spc="292" baseline="20202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5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Biennial</a:t>
                      </a:r>
                      <a:r>
                        <a:rPr sz="165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Feeder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0B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970"/>
                        </a:lnSpc>
                        <a:spcBef>
                          <a:spcPts val="450"/>
                        </a:spcBef>
                      </a:pPr>
                      <a:r>
                        <a:rPr sz="165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Ward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0B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970"/>
                        </a:lnSpc>
                        <a:spcBef>
                          <a:spcPts val="450"/>
                        </a:spcBef>
                      </a:pPr>
                      <a:r>
                        <a:rPr sz="16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Neighborhoods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0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50" spc="-25" dirty="0">
                          <a:latin typeface="Arial"/>
                          <a:cs typeface="Arial"/>
                        </a:rPr>
                        <a:t>467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3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35"/>
                        </a:lnSpc>
                        <a:spcBef>
                          <a:spcPts val="290"/>
                        </a:spcBef>
                      </a:pPr>
                      <a:r>
                        <a:rPr sz="1450" spc="-100" dirty="0">
                          <a:latin typeface="Arial"/>
                          <a:cs typeface="Arial"/>
                        </a:rPr>
                        <a:t>Chevy</a:t>
                      </a:r>
                      <a:r>
                        <a:rPr sz="145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Chase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14767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3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1677670" marR="210820" indent="-1460500">
                        <a:lnSpc>
                          <a:spcPts val="1789"/>
                        </a:lnSpc>
                      </a:pPr>
                      <a:r>
                        <a:rPr sz="1450" spc="-60" dirty="0">
                          <a:latin typeface="Arial"/>
                          <a:cs typeface="Arial"/>
                        </a:rPr>
                        <a:t>Kent,</a:t>
                      </a:r>
                      <a:r>
                        <a:rPr sz="14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90" dirty="0">
                          <a:latin typeface="Arial"/>
                          <a:cs typeface="Arial"/>
                        </a:rPr>
                        <a:t>Palisades,</a:t>
                      </a:r>
                      <a:r>
                        <a:rPr sz="1450" spc="-35" dirty="0">
                          <a:latin typeface="Arial"/>
                          <a:cs typeface="Arial"/>
                        </a:rPr>
                        <a:t> Fort</a:t>
                      </a:r>
                      <a:r>
                        <a:rPr sz="14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50" dirty="0">
                          <a:latin typeface="Arial"/>
                          <a:cs typeface="Arial"/>
                        </a:rPr>
                        <a:t>Drive,</a:t>
                      </a:r>
                      <a:r>
                        <a:rPr sz="14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70" dirty="0">
                          <a:latin typeface="Arial"/>
                          <a:cs typeface="Arial"/>
                        </a:rPr>
                        <a:t>Foxhall</a:t>
                      </a:r>
                      <a:r>
                        <a:rPr sz="14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85" dirty="0">
                          <a:latin typeface="Arial"/>
                          <a:cs typeface="Arial"/>
                        </a:rPr>
                        <a:t>Crescents,</a:t>
                      </a:r>
                      <a:r>
                        <a:rPr sz="145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45" dirty="0">
                          <a:latin typeface="Arial"/>
                          <a:cs typeface="Arial"/>
                        </a:rPr>
                        <a:t>Berkley, </a:t>
                      </a:r>
                      <a:r>
                        <a:rPr sz="1450" spc="-80" dirty="0">
                          <a:latin typeface="Arial"/>
                          <a:cs typeface="Arial"/>
                        </a:rPr>
                        <a:t>Wesley</a:t>
                      </a:r>
                      <a:r>
                        <a:rPr sz="145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Heights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14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15001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4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50" spc="-20" dirty="0">
                          <a:latin typeface="Arial"/>
                          <a:cs typeface="Arial"/>
                        </a:rPr>
                        <a:t>16th</a:t>
                      </a:r>
                      <a:r>
                        <a:rPr sz="14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50" dirty="0">
                          <a:latin typeface="Arial"/>
                          <a:cs typeface="Arial"/>
                        </a:rPr>
                        <a:t>Street</a:t>
                      </a:r>
                      <a:r>
                        <a:rPr sz="145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60" dirty="0">
                          <a:latin typeface="Arial"/>
                          <a:cs typeface="Arial"/>
                        </a:rPr>
                        <a:t>Heights,</a:t>
                      </a:r>
                      <a:r>
                        <a:rPr sz="14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60" dirty="0">
                          <a:latin typeface="Arial"/>
                          <a:cs typeface="Arial"/>
                        </a:rPr>
                        <a:t>Crestwood,</a:t>
                      </a:r>
                      <a:r>
                        <a:rPr sz="145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25" dirty="0">
                          <a:latin typeface="Arial"/>
                          <a:cs typeface="Arial"/>
                        </a:rPr>
                        <a:t>Rock</a:t>
                      </a:r>
                      <a:r>
                        <a:rPr sz="14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95" dirty="0">
                          <a:latin typeface="Arial"/>
                          <a:cs typeface="Arial"/>
                        </a:rPr>
                        <a:t>Creek</a:t>
                      </a:r>
                      <a:r>
                        <a:rPr sz="14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Park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15021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4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50" spc="-35" dirty="0">
                          <a:latin typeface="Arial"/>
                          <a:cs typeface="Arial"/>
                        </a:rPr>
                        <a:t>Brightwood,</a:t>
                      </a:r>
                      <a:r>
                        <a:rPr sz="145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Petworth,</a:t>
                      </a:r>
                      <a:r>
                        <a:rPr sz="145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Chillum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14008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5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35"/>
                        </a:lnSpc>
                        <a:spcBef>
                          <a:spcPts val="290"/>
                        </a:spcBef>
                      </a:pPr>
                      <a:r>
                        <a:rPr sz="1450" spc="-45" dirty="0">
                          <a:latin typeface="Arial"/>
                          <a:cs typeface="Arial"/>
                        </a:rPr>
                        <a:t>Woodridge,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Brentwood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14093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5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1929130" marR="88900" indent="-1833880">
                        <a:lnSpc>
                          <a:spcPts val="1789"/>
                        </a:lnSpc>
                      </a:pPr>
                      <a:r>
                        <a:rPr sz="1450" b="0" spc="-50" dirty="0">
                          <a:latin typeface="Arial"/>
                          <a:cs typeface="Arial"/>
                        </a:rPr>
                        <a:t>Brookland,</a:t>
                      </a:r>
                      <a:r>
                        <a:rPr sz="1450" b="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0" spc="-35" dirty="0">
                          <a:latin typeface="Arial"/>
                          <a:cs typeface="Arial"/>
                        </a:rPr>
                        <a:t>Brentwood,</a:t>
                      </a:r>
                      <a:r>
                        <a:rPr sz="1450" b="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0" spc="-50" dirty="0">
                          <a:latin typeface="Arial"/>
                          <a:cs typeface="Arial"/>
                        </a:rPr>
                        <a:t>Woodridge,</a:t>
                      </a:r>
                      <a:r>
                        <a:rPr sz="1450" b="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0" spc="-35" dirty="0">
                          <a:latin typeface="Arial"/>
                          <a:cs typeface="Arial"/>
                        </a:rPr>
                        <a:t>National</a:t>
                      </a:r>
                      <a:r>
                        <a:rPr sz="1450" b="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0" spc="-10" dirty="0">
                          <a:latin typeface="Arial"/>
                          <a:cs typeface="Arial"/>
                        </a:rPr>
                        <a:t>Arboretum, Gateway</a:t>
                      </a:r>
                      <a:r>
                        <a:rPr lang="en-US" sz="1450" b="0" spc="-10" dirty="0">
                          <a:latin typeface="Arial"/>
                          <a:cs typeface="Arial"/>
                        </a:rPr>
                        <a:t>, Fort Lincoln</a:t>
                      </a:r>
                      <a:endParaRPr sz="1450" b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450" spc="-25" dirty="0">
                          <a:latin typeface="Arial"/>
                          <a:cs typeface="Arial"/>
                        </a:rPr>
                        <a:t>118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7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marL="2059939" marR="168910" indent="-1887220">
                        <a:lnSpc>
                          <a:spcPts val="1789"/>
                        </a:lnSpc>
                      </a:pPr>
                      <a:r>
                        <a:rPr sz="1450" spc="-60" dirty="0">
                          <a:latin typeface="Arial"/>
                          <a:cs typeface="Arial"/>
                        </a:rPr>
                        <a:t>Twining,</a:t>
                      </a:r>
                      <a:r>
                        <a:rPr sz="14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40" dirty="0">
                          <a:latin typeface="Arial"/>
                          <a:cs typeface="Arial"/>
                        </a:rPr>
                        <a:t>Hillcrest,</a:t>
                      </a:r>
                      <a:r>
                        <a:rPr sz="14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90" dirty="0">
                          <a:latin typeface="Arial"/>
                          <a:cs typeface="Arial"/>
                        </a:rPr>
                        <a:t>Randle</a:t>
                      </a:r>
                      <a:r>
                        <a:rPr sz="145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70" dirty="0">
                          <a:latin typeface="Arial"/>
                          <a:cs typeface="Arial"/>
                        </a:rPr>
                        <a:t>Highlands,</a:t>
                      </a:r>
                      <a:r>
                        <a:rPr sz="14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95" dirty="0">
                          <a:latin typeface="Arial"/>
                          <a:cs typeface="Arial"/>
                        </a:rPr>
                        <a:t>Penn</a:t>
                      </a:r>
                      <a:r>
                        <a:rPr sz="145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80" dirty="0">
                          <a:latin typeface="Arial"/>
                          <a:cs typeface="Arial"/>
                        </a:rPr>
                        <a:t>Branch,</a:t>
                      </a:r>
                      <a:r>
                        <a:rPr sz="145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Fort Davis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14702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450" spc="-25" dirty="0">
                          <a:latin typeface="Arial"/>
                          <a:cs typeface="Arial"/>
                        </a:rPr>
                        <a:t>7,8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1718945" marR="7620" indent="-1705610">
                        <a:lnSpc>
                          <a:spcPts val="1789"/>
                        </a:lnSpc>
                      </a:pPr>
                      <a:r>
                        <a:rPr sz="1450" spc="-55" dirty="0">
                          <a:latin typeface="Arial"/>
                          <a:cs typeface="Arial"/>
                        </a:rPr>
                        <a:t>Fairlawn,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90" dirty="0">
                          <a:latin typeface="Arial"/>
                          <a:cs typeface="Arial"/>
                        </a:rPr>
                        <a:t>Randle</a:t>
                      </a:r>
                      <a:r>
                        <a:rPr sz="14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60" dirty="0">
                          <a:latin typeface="Arial"/>
                          <a:cs typeface="Arial"/>
                        </a:rPr>
                        <a:t>Heights,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90" dirty="0">
                          <a:latin typeface="Arial"/>
                          <a:cs typeface="Arial"/>
                        </a:rPr>
                        <a:t>Randle</a:t>
                      </a:r>
                      <a:r>
                        <a:rPr sz="14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Highlands,</a:t>
                      </a:r>
                      <a:r>
                        <a:rPr sz="14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55" dirty="0">
                          <a:latin typeface="Arial"/>
                          <a:cs typeface="Arial"/>
                        </a:rPr>
                        <a:t>Twining,</a:t>
                      </a:r>
                      <a:r>
                        <a:rPr sz="14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Good </a:t>
                      </a:r>
                      <a:r>
                        <a:rPr sz="1450" spc="-70" dirty="0">
                          <a:latin typeface="Arial"/>
                          <a:cs typeface="Arial"/>
                        </a:rPr>
                        <a:t>Hope,</a:t>
                      </a:r>
                      <a:r>
                        <a:rPr sz="145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Skyland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15166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8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35"/>
                        </a:lnSpc>
                        <a:spcBef>
                          <a:spcPts val="290"/>
                        </a:spcBef>
                      </a:pPr>
                      <a:r>
                        <a:rPr sz="1450" spc="-105" dirty="0">
                          <a:latin typeface="Arial"/>
                          <a:cs typeface="Arial"/>
                        </a:rPr>
                        <a:t>Congress</a:t>
                      </a:r>
                      <a:r>
                        <a:rPr sz="14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60" dirty="0">
                          <a:latin typeface="Arial"/>
                          <a:cs typeface="Arial"/>
                        </a:rPr>
                        <a:t>Heights,</a:t>
                      </a:r>
                      <a:r>
                        <a:rPr sz="14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5" dirty="0">
                          <a:latin typeface="Arial"/>
                          <a:cs typeface="Arial"/>
                        </a:rPr>
                        <a:t>Congress</a:t>
                      </a:r>
                      <a:r>
                        <a:rPr sz="145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80" dirty="0">
                          <a:latin typeface="Arial"/>
                          <a:cs typeface="Arial"/>
                        </a:rPr>
                        <a:t>Park,</a:t>
                      </a:r>
                      <a:r>
                        <a:rPr sz="145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70" dirty="0">
                          <a:latin typeface="Arial"/>
                          <a:cs typeface="Arial"/>
                        </a:rPr>
                        <a:t>Randall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Heights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97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15171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8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1972945" marR="239395" indent="-1728470">
                        <a:lnSpc>
                          <a:spcPts val="1789"/>
                        </a:lnSpc>
                      </a:pPr>
                      <a:r>
                        <a:rPr sz="1450" spc="-105" dirty="0">
                          <a:latin typeface="Arial"/>
                          <a:cs typeface="Arial"/>
                        </a:rPr>
                        <a:t>Congress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90" dirty="0">
                          <a:latin typeface="Arial"/>
                          <a:cs typeface="Arial"/>
                        </a:rPr>
                        <a:t>Park,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90" dirty="0">
                          <a:latin typeface="Arial"/>
                          <a:cs typeface="Arial"/>
                        </a:rPr>
                        <a:t>Douglass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55" dirty="0">
                          <a:latin typeface="Arial"/>
                          <a:cs typeface="Arial"/>
                        </a:rPr>
                        <a:t>Dwellings,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85" dirty="0">
                          <a:latin typeface="Arial"/>
                          <a:cs typeface="Arial"/>
                        </a:rPr>
                        <a:t>Shipley,</a:t>
                      </a:r>
                      <a:r>
                        <a:rPr sz="14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75" dirty="0">
                          <a:latin typeface="Arial"/>
                          <a:cs typeface="Arial"/>
                        </a:rPr>
                        <a:t>Congress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Heights</a:t>
                      </a:r>
                      <a:endParaRPr sz="145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6376" y="1285721"/>
            <a:ext cx="1406525" cy="2889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00" b="1" dirty="0">
                <a:solidFill>
                  <a:srgbClr val="FFFFFF"/>
                </a:solidFill>
                <a:latin typeface="Arial"/>
                <a:cs typeface="Arial"/>
              </a:rPr>
              <a:t>Biennial</a:t>
            </a:r>
            <a:r>
              <a:rPr sz="17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20" dirty="0">
                <a:solidFill>
                  <a:srgbClr val="FFFFFF"/>
                </a:solidFill>
                <a:latin typeface="Arial"/>
                <a:cs typeface="Arial"/>
              </a:rPr>
              <a:t>Plan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450">
              <a:lnSpc>
                <a:spcPts val="1045"/>
              </a:lnSpc>
            </a:pPr>
            <a:fld id="{81D60167-4931-47E6-BA6A-407CBD079E47}" type="slidenum">
              <a:rPr spc="-55" dirty="0"/>
              <a:t>7</a:t>
            </a:fld>
            <a:endParaRPr spc="-5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525412"/>
              </p:ext>
            </p:extLst>
          </p:nvPr>
        </p:nvGraphicFramePr>
        <p:xfrm>
          <a:off x="1620774" y="2184654"/>
          <a:ext cx="6808470" cy="139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6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8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9405">
                <a:tc>
                  <a:txBody>
                    <a:bodyPr/>
                    <a:lstStyle/>
                    <a:p>
                      <a:pPr algn="ctr">
                        <a:lnSpc>
                          <a:spcPts val="1970"/>
                        </a:lnSpc>
                        <a:spcBef>
                          <a:spcPts val="450"/>
                        </a:spcBef>
                      </a:pPr>
                      <a:r>
                        <a:rPr sz="16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650" b="1" spc="-75" baseline="20202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rd</a:t>
                      </a:r>
                      <a:r>
                        <a:rPr sz="1650" b="1" spc="15" baseline="20202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5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Biennial</a:t>
                      </a:r>
                      <a:r>
                        <a:rPr sz="165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Feeder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0B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970"/>
                        </a:lnSpc>
                        <a:spcBef>
                          <a:spcPts val="450"/>
                        </a:spcBef>
                      </a:pPr>
                      <a:r>
                        <a:rPr sz="165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Ward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0B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970"/>
                        </a:lnSpc>
                        <a:spcBef>
                          <a:spcPts val="450"/>
                        </a:spcBef>
                      </a:pPr>
                      <a:r>
                        <a:rPr sz="16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Neighborhoods</a:t>
                      </a:r>
                      <a:endParaRPr sz="165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0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00075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3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35"/>
                        </a:lnSpc>
                        <a:spcBef>
                          <a:spcPts val="290"/>
                        </a:spcBef>
                      </a:pPr>
                      <a:r>
                        <a:rPr sz="1450" spc="-55" dirty="0">
                          <a:latin typeface="Arial"/>
                          <a:cs typeface="Arial"/>
                        </a:rPr>
                        <a:t>American</a:t>
                      </a:r>
                      <a:r>
                        <a:rPr sz="145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40" dirty="0">
                          <a:latin typeface="Arial"/>
                          <a:cs typeface="Arial"/>
                        </a:rPr>
                        <a:t>University</a:t>
                      </a:r>
                      <a:r>
                        <a:rPr sz="145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50" dirty="0">
                          <a:latin typeface="Arial"/>
                          <a:cs typeface="Arial"/>
                        </a:rPr>
                        <a:t>Park/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80" dirty="0">
                          <a:latin typeface="Arial"/>
                          <a:cs typeface="Arial"/>
                        </a:rPr>
                        <a:t>Spring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 Valley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00347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7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35"/>
                        </a:lnSpc>
                        <a:spcBef>
                          <a:spcPts val="290"/>
                        </a:spcBef>
                      </a:pPr>
                      <a:r>
                        <a:rPr sz="1450" spc="-90" dirty="0">
                          <a:latin typeface="Arial"/>
                          <a:cs typeface="Arial"/>
                        </a:rPr>
                        <a:t>Randle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Highlands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16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45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Hillcrest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50" b="1" spc="-10" dirty="0">
                          <a:latin typeface="Arial"/>
                          <a:cs typeface="Arial"/>
                        </a:rPr>
                        <a:t>14009</a:t>
                      </a:r>
                      <a:endParaRPr sz="1450" b="1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50" b="1" dirty="0">
                          <a:latin typeface="Arial"/>
                          <a:cs typeface="Arial"/>
                        </a:rPr>
                        <a:t>5</a:t>
                      </a:r>
                      <a:endParaRPr sz="1450" b="1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35"/>
                        </a:lnSpc>
                        <a:spcBef>
                          <a:spcPts val="290"/>
                        </a:spcBef>
                      </a:pPr>
                      <a:r>
                        <a:rPr sz="1450" b="1" spc="-10" dirty="0">
                          <a:latin typeface="Arial"/>
                          <a:cs typeface="Arial"/>
                        </a:rPr>
                        <a:t>Edgewood</a:t>
                      </a:r>
                      <a:endParaRPr sz="1450" b="1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14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15174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8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50" spc="-70" dirty="0">
                          <a:latin typeface="Arial"/>
                          <a:cs typeface="Arial"/>
                        </a:rPr>
                        <a:t>Shipley</a:t>
                      </a:r>
                      <a:r>
                        <a:rPr sz="14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16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4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90" dirty="0">
                          <a:latin typeface="Arial"/>
                          <a:cs typeface="Arial"/>
                        </a:rPr>
                        <a:t>Douglass</a:t>
                      </a:r>
                      <a:r>
                        <a:rPr sz="14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16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4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95" dirty="0">
                          <a:latin typeface="Arial"/>
                          <a:cs typeface="Arial"/>
                        </a:rPr>
                        <a:t>Buena</a:t>
                      </a:r>
                      <a:r>
                        <a:rPr sz="145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70" dirty="0">
                          <a:latin typeface="Arial"/>
                          <a:cs typeface="Arial"/>
                        </a:rPr>
                        <a:t>Vista</a:t>
                      </a:r>
                      <a:r>
                        <a:rPr sz="145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16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4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5" dirty="0">
                          <a:latin typeface="Arial"/>
                          <a:cs typeface="Arial"/>
                        </a:rPr>
                        <a:t>Knox</a:t>
                      </a:r>
                      <a:r>
                        <a:rPr sz="145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Hill</a:t>
                      </a:r>
                      <a:endParaRPr sz="145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6370" y="1186672"/>
            <a:ext cx="8046811" cy="421030"/>
          </a:xfrm>
          <a:prstGeom prst="rect">
            <a:avLst/>
          </a:prstGeom>
        </p:spPr>
        <p:txBody>
          <a:bodyPr vert="horz" wrap="square" lIns="0" tIns="6643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/>
              <a:t>Feeder</a:t>
            </a:r>
            <a:r>
              <a:rPr spc="-65" dirty="0"/>
              <a:t> </a:t>
            </a:r>
            <a:r>
              <a:rPr lang="en-US" spc="-65" dirty="0"/>
              <a:t>14009</a:t>
            </a:r>
            <a:r>
              <a:rPr spc="-25" dirty="0"/>
              <a:t> </a:t>
            </a:r>
            <a:r>
              <a:rPr dirty="0"/>
              <a:t>Location</a:t>
            </a:r>
            <a:r>
              <a:rPr spc="-50" dirty="0"/>
              <a:t> </a:t>
            </a:r>
            <a:r>
              <a:rPr spc="-25" dirty="0"/>
              <a:t>Map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985984" y="6500393"/>
            <a:ext cx="895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55" dirty="0">
                <a:solidFill>
                  <a:srgbClr val="898989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7A9CF8-2C8B-C8AD-D2C6-E7D25E9E87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905000"/>
            <a:ext cx="8305800" cy="565664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98207" y="5957315"/>
            <a:ext cx="1099815" cy="59994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643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/>
              <a:t>DC</a:t>
            </a:r>
            <a:r>
              <a:rPr spc="-10" dirty="0"/>
              <a:t> </a:t>
            </a:r>
            <a:r>
              <a:rPr dirty="0"/>
              <a:t>Business</a:t>
            </a:r>
            <a:r>
              <a:rPr spc="-15" dirty="0"/>
              <a:t> </a:t>
            </a:r>
            <a:r>
              <a:rPr spc="-10" dirty="0"/>
              <a:t>Engagement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985984" y="6387675"/>
            <a:ext cx="895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55" dirty="0">
                <a:solidFill>
                  <a:srgbClr val="898989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72223" y="1979738"/>
            <a:ext cx="6759575" cy="314515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434"/>
              </a:spcBef>
              <a:buChar char="•"/>
              <a:tabLst>
                <a:tab pos="295910" algn="l"/>
                <a:tab pos="296545" algn="l"/>
              </a:tabLst>
            </a:pPr>
            <a:r>
              <a:rPr sz="1400" dirty="0">
                <a:latin typeface="Arial"/>
                <a:cs typeface="Arial"/>
              </a:rPr>
              <a:t>Contractor</a:t>
            </a:r>
            <a:r>
              <a:rPr sz="1400" spc="-10" dirty="0">
                <a:latin typeface="Arial"/>
                <a:cs typeface="Arial"/>
              </a:rPr>
              <a:t> Forums</a:t>
            </a:r>
            <a:endParaRPr sz="1400">
              <a:latin typeface="Arial"/>
              <a:cs typeface="Arial"/>
            </a:endParaRPr>
          </a:p>
          <a:p>
            <a:pPr marL="624840" marR="266700" lvl="1" indent="-234950">
              <a:lnSpc>
                <a:spcPct val="100000"/>
              </a:lnSpc>
              <a:spcBef>
                <a:spcPts val="335"/>
              </a:spcBef>
              <a:buChar char="–"/>
              <a:tabLst>
                <a:tab pos="625475" algn="l"/>
                <a:tab pos="626110" algn="l"/>
              </a:tabLst>
            </a:pPr>
            <a:r>
              <a:rPr sz="1400" dirty="0">
                <a:latin typeface="Arial"/>
                <a:cs typeface="Arial"/>
              </a:rPr>
              <a:t>Pepco and DDOT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jointly hosted contractor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forums,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sponsored 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DC </a:t>
            </a:r>
            <a:r>
              <a:rPr sz="1400" spc="-20" dirty="0">
                <a:latin typeface="Arial"/>
                <a:cs typeface="Arial"/>
              </a:rPr>
              <a:t>PLUG </a:t>
            </a:r>
            <a:r>
              <a:rPr sz="1400" dirty="0">
                <a:latin typeface="Arial"/>
                <a:cs typeface="Arial"/>
              </a:rPr>
              <a:t>Initiative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Networking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Event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contractors,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hosted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 project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schedule </a:t>
            </a:r>
            <a:r>
              <a:rPr sz="1400" dirty="0">
                <a:latin typeface="Arial"/>
                <a:cs typeface="Arial"/>
              </a:rPr>
              <a:t>update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webinar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contractors</a:t>
            </a:r>
            <a:endParaRPr sz="1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"/>
              <a:buChar char="–"/>
            </a:pPr>
            <a:endParaRPr sz="205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buChar char="•"/>
              <a:tabLst>
                <a:tab pos="295910" algn="l"/>
                <a:tab pos="296545" algn="l"/>
              </a:tabLst>
            </a:pPr>
            <a:r>
              <a:rPr sz="1400" spc="-10" dirty="0">
                <a:latin typeface="Arial"/>
                <a:cs typeface="Arial"/>
              </a:rPr>
              <a:t>Engagement</a:t>
            </a:r>
            <a:endParaRPr sz="1400">
              <a:latin typeface="Arial"/>
              <a:cs typeface="Arial"/>
            </a:endParaRPr>
          </a:p>
          <a:p>
            <a:pPr marL="624840" marR="5080" lvl="1" indent="-234950">
              <a:lnSpc>
                <a:spcPct val="100299"/>
              </a:lnSpc>
              <a:spcBef>
                <a:spcPts val="334"/>
              </a:spcBef>
              <a:buChar char="–"/>
              <a:tabLst>
                <a:tab pos="625475" algn="l"/>
                <a:tab pos="626110" algn="l"/>
              </a:tabLst>
            </a:pPr>
            <a:r>
              <a:rPr sz="1400" dirty="0">
                <a:latin typeface="Arial"/>
                <a:cs typeface="Arial"/>
              </a:rPr>
              <a:t>Pepco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DDOT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will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continue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conduct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one-on-</a:t>
            </a:r>
            <a:r>
              <a:rPr sz="1400" dirty="0">
                <a:latin typeface="Arial"/>
                <a:cs typeface="Arial"/>
              </a:rPr>
              <a:t>one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meetings with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Certified </a:t>
            </a:r>
            <a:r>
              <a:rPr sz="1400" dirty="0">
                <a:latin typeface="Arial"/>
                <a:cs typeface="Arial"/>
              </a:rPr>
              <a:t>Business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Enterprises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(CBEs)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 attend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local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events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learn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about </a:t>
            </a:r>
            <a:r>
              <a:rPr sz="1400" spc="-25" dirty="0">
                <a:latin typeface="Arial"/>
                <a:cs typeface="Arial"/>
              </a:rPr>
              <a:t>the </a:t>
            </a:r>
            <a:r>
              <a:rPr sz="1400" dirty="0">
                <a:latin typeface="Arial"/>
                <a:cs typeface="Arial"/>
              </a:rPr>
              <a:t>capacity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capability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 the local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contracting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community</a:t>
            </a:r>
            <a:endParaRPr sz="1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–"/>
            </a:pPr>
            <a:endParaRPr sz="2000">
              <a:latin typeface="Arial"/>
              <a:cs typeface="Arial"/>
            </a:endParaRPr>
          </a:p>
          <a:p>
            <a:pPr marL="295910" indent="-283845">
              <a:lnSpc>
                <a:spcPct val="100000"/>
              </a:lnSpc>
              <a:buChar char="•"/>
              <a:tabLst>
                <a:tab pos="295910" algn="l"/>
                <a:tab pos="296545" algn="l"/>
              </a:tabLst>
            </a:pPr>
            <a:r>
              <a:rPr sz="1400" spc="-10" dirty="0">
                <a:latin typeface="Arial"/>
                <a:cs typeface="Arial"/>
              </a:rPr>
              <a:t>Communications</a:t>
            </a:r>
            <a:endParaRPr sz="1400">
              <a:latin typeface="Arial"/>
              <a:cs typeface="Arial"/>
            </a:endParaRPr>
          </a:p>
          <a:p>
            <a:pPr marL="624840" marR="25400" lvl="1" indent="-234950">
              <a:lnSpc>
                <a:spcPct val="100000"/>
              </a:lnSpc>
              <a:spcBef>
                <a:spcPts val="350"/>
              </a:spcBef>
              <a:buChar char="–"/>
              <a:tabLst>
                <a:tab pos="625475" algn="l"/>
                <a:tab pos="626110" algn="l"/>
              </a:tabLst>
            </a:pPr>
            <a:r>
              <a:rPr sz="1400" dirty="0">
                <a:latin typeface="Arial"/>
                <a:cs typeface="Arial"/>
              </a:rPr>
              <a:t>Pepco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hired a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woman-</a:t>
            </a:r>
            <a:r>
              <a:rPr sz="1400" dirty="0">
                <a:latin typeface="Arial"/>
                <a:cs typeface="Arial"/>
              </a:rPr>
              <a:t>owned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CBE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firm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responsible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development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 all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DC </a:t>
            </a:r>
            <a:r>
              <a:rPr sz="1400" dirty="0">
                <a:latin typeface="Arial"/>
                <a:cs typeface="Arial"/>
              </a:rPr>
              <a:t>PLUG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communications</a:t>
            </a:r>
            <a:r>
              <a:rPr sz="1400" spc="-10" dirty="0">
                <a:latin typeface="Arial"/>
                <a:cs typeface="Arial"/>
              </a:rPr>
              <a:t> materials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969</Words>
  <Application>Microsoft Office PowerPoint</Application>
  <PresentationFormat>Custom</PresentationFormat>
  <Paragraphs>189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Courier New</vt:lpstr>
      <vt:lpstr>Times New Roman</vt:lpstr>
      <vt:lpstr>Office Theme</vt:lpstr>
      <vt:lpstr>District of Columbia Power Line Undergrounding (DC PLUG) Initiative</vt:lpstr>
      <vt:lpstr>Agenda</vt:lpstr>
      <vt:lpstr>Background</vt:lpstr>
      <vt:lpstr>Feeder Selection Process</vt:lpstr>
      <vt:lpstr>PowerPoint Presentation</vt:lpstr>
      <vt:lpstr>PowerPoint Presentation</vt:lpstr>
      <vt:lpstr>PowerPoint Presentation</vt:lpstr>
      <vt:lpstr>Feeder 14009 Location Map</vt:lpstr>
      <vt:lpstr>DC Business Engagement</vt:lpstr>
      <vt:lpstr>Integrated Communications Strategy – DC PLUG Education Plan</vt:lpstr>
      <vt:lpstr>Next Steps – With Focus on Feeder 14009</vt:lpstr>
      <vt:lpstr>www.dcpluginfo.com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- 20221205_DC PLUG Briefing for ANC 7B Dec2022 Meeting_ AAA edits</dc:title>
  <dc:creator>AhmadzadehA</dc:creator>
  <cp:lastModifiedBy>darya w</cp:lastModifiedBy>
  <cp:revision>3</cp:revision>
  <dcterms:created xsi:type="dcterms:W3CDTF">2023-03-07T18:26:33Z</dcterms:created>
  <dcterms:modified xsi:type="dcterms:W3CDTF">2023-10-15T01:30:59Z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2022-12-09T00:00:00Z</vt:filetime>
  </property>
  <property fmtid="{D5CDD505-2E9C-101B-9397-08002B2CF9AE}" pid="3" name="LastSaved">
    <vt:filetime>2023-03-07T00:00:00Z</vt:filetime>
  </property>
  <property fmtid="{D5CDD505-2E9C-101B-9397-08002B2CF9AE}" pid="4" name="Producer">
    <vt:lpwstr>Microsoft: Print To PDF</vt:lpwstr>
  </property>
</Properties>
</file>